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1"/>
  </p:handoutMasterIdLst>
  <p:sldIdLst>
    <p:sldId id="313" r:id="rId2"/>
    <p:sldId id="312" r:id="rId3"/>
    <p:sldId id="349" r:id="rId4"/>
    <p:sldId id="285" r:id="rId5"/>
    <p:sldId id="286" r:id="rId6"/>
    <p:sldId id="288" r:id="rId7"/>
    <p:sldId id="290" r:id="rId8"/>
    <p:sldId id="291" r:id="rId9"/>
    <p:sldId id="292" r:id="rId10"/>
    <p:sldId id="293" r:id="rId11"/>
    <p:sldId id="294" r:id="rId12"/>
    <p:sldId id="295" r:id="rId13"/>
    <p:sldId id="296" r:id="rId14"/>
    <p:sldId id="297" r:id="rId15"/>
    <p:sldId id="258" r:id="rId16"/>
    <p:sldId id="259" r:id="rId17"/>
    <p:sldId id="260" r:id="rId18"/>
    <p:sldId id="261" r:id="rId19"/>
    <p:sldId id="262" r:id="rId20"/>
    <p:sldId id="263" r:id="rId21"/>
    <p:sldId id="264" r:id="rId22"/>
    <p:sldId id="350" r:id="rId23"/>
    <p:sldId id="351" r:id="rId24"/>
    <p:sldId id="298" r:id="rId25"/>
    <p:sldId id="299" r:id="rId26"/>
    <p:sldId id="301" r:id="rId27"/>
    <p:sldId id="303" r:id="rId28"/>
    <p:sldId id="304" r:id="rId29"/>
    <p:sldId id="305" r:id="rId30"/>
    <p:sldId id="302" r:id="rId31"/>
    <p:sldId id="332" r:id="rId32"/>
    <p:sldId id="265" r:id="rId33"/>
    <p:sldId id="266" r:id="rId34"/>
    <p:sldId id="267" r:id="rId35"/>
    <p:sldId id="269" r:id="rId36"/>
    <p:sldId id="268" r:id="rId37"/>
    <p:sldId id="270" r:id="rId38"/>
    <p:sldId id="334" r:id="rId39"/>
    <p:sldId id="272" r:id="rId40"/>
    <p:sldId id="273" r:id="rId41"/>
    <p:sldId id="274" r:id="rId42"/>
    <p:sldId id="333" r:id="rId43"/>
    <p:sldId id="352" r:id="rId44"/>
    <p:sldId id="336" r:id="rId45"/>
    <p:sldId id="337" r:id="rId46"/>
    <p:sldId id="256" r:id="rId47"/>
    <p:sldId id="338" r:id="rId48"/>
    <p:sldId id="314" r:id="rId49"/>
    <p:sldId id="318" r:id="rId50"/>
    <p:sldId id="335" r:id="rId51"/>
    <p:sldId id="339" r:id="rId52"/>
    <p:sldId id="340" r:id="rId53"/>
    <p:sldId id="343" r:id="rId54"/>
    <p:sldId id="320" r:id="rId55"/>
    <p:sldId id="315" r:id="rId56"/>
    <p:sldId id="316" r:id="rId57"/>
    <p:sldId id="341" r:id="rId58"/>
    <p:sldId id="342" r:id="rId59"/>
    <p:sldId id="358" r:id="rId60"/>
    <p:sldId id="356" r:id="rId61"/>
    <p:sldId id="359" r:id="rId62"/>
    <p:sldId id="365" r:id="rId63"/>
    <p:sldId id="278" r:id="rId64"/>
    <p:sldId id="357" r:id="rId65"/>
    <p:sldId id="276" r:id="rId66"/>
    <p:sldId id="277" r:id="rId67"/>
    <p:sldId id="360" r:id="rId68"/>
    <p:sldId id="363" r:id="rId69"/>
    <p:sldId id="364" r:id="rId70"/>
    <p:sldId id="284" r:id="rId71"/>
    <p:sldId id="366" r:id="rId72"/>
    <p:sldId id="283" r:id="rId73"/>
    <p:sldId id="368" r:id="rId74"/>
    <p:sldId id="361" r:id="rId75"/>
    <p:sldId id="362" r:id="rId76"/>
    <p:sldId id="280" r:id="rId77"/>
    <p:sldId id="281" r:id="rId78"/>
    <p:sldId id="355" r:id="rId79"/>
    <p:sldId id="319" r:id="rId80"/>
    <p:sldId id="321" r:id="rId81"/>
    <p:sldId id="322" r:id="rId82"/>
    <p:sldId id="323" r:id="rId83"/>
    <p:sldId id="324" r:id="rId84"/>
    <p:sldId id="353" r:id="rId85"/>
    <p:sldId id="369" r:id="rId86"/>
    <p:sldId id="354" r:id="rId87"/>
    <p:sldId id="279" r:id="rId88"/>
    <p:sldId id="344" r:id="rId89"/>
    <p:sldId id="345" r:id="rId90"/>
    <p:sldId id="346" r:id="rId91"/>
    <p:sldId id="347" r:id="rId92"/>
    <p:sldId id="348" r:id="rId93"/>
    <p:sldId id="370" r:id="rId94"/>
    <p:sldId id="386" r:id="rId95"/>
    <p:sldId id="390" r:id="rId96"/>
    <p:sldId id="387" r:id="rId97"/>
    <p:sldId id="388" r:id="rId98"/>
    <p:sldId id="389" r:id="rId99"/>
    <p:sldId id="391" r:id="rId100"/>
    <p:sldId id="325" r:id="rId101"/>
    <p:sldId id="329" r:id="rId102"/>
    <p:sldId id="330" r:id="rId103"/>
    <p:sldId id="331" r:id="rId104"/>
    <p:sldId id="371" r:id="rId105"/>
    <p:sldId id="392" r:id="rId106"/>
    <p:sldId id="372" r:id="rId107"/>
    <p:sldId id="373" r:id="rId108"/>
    <p:sldId id="375" r:id="rId109"/>
    <p:sldId id="374" r:id="rId110"/>
    <p:sldId id="376" r:id="rId111"/>
    <p:sldId id="377" r:id="rId112"/>
    <p:sldId id="378" r:id="rId113"/>
    <p:sldId id="383" r:id="rId114"/>
    <p:sldId id="379" r:id="rId115"/>
    <p:sldId id="380" r:id="rId116"/>
    <p:sldId id="381" r:id="rId117"/>
    <p:sldId id="382" r:id="rId118"/>
    <p:sldId id="384" r:id="rId119"/>
    <p:sldId id="385" r:id="rId12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5" autoAdjust="0"/>
    <p:restoredTop sz="94660"/>
  </p:normalViewPr>
  <p:slideViewPr>
    <p:cSldViewPr snapToGrid="0">
      <p:cViewPr varScale="1">
        <p:scale>
          <a:sx n="60" d="100"/>
          <a:sy n="60"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674504D8-C3A4-4C81-95D3-6029ED022A71}" type="datetimeFigureOut">
              <a:rPr lang="en-CA" smtClean="0"/>
              <a:t>31/10/2016</a:t>
            </a:fld>
            <a:endParaRPr lang="en-CA"/>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3BCE706-EA17-4C3A-8188-0CB122C267E0}" type="slidenum">
              <a:rPr lang="en-CA" smtClean="0"/>
              <a:t>‹#›</a:t>
            </a:fld>
            <a:endParaRPr lang="en-CA"/>
          </a:p>
        </p:txBody>
      </p:sp>
    </p:spTree>
    <p:extLst>
      <p:ext uri="{BB962C8B-B14F-4D97-AF65-F5344CB8AC3E}">
        <p14:creationId xmlns:p14="http://schemas.microsoft.com/office/powerpoint/2010/main" val="41251954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04D17C-79D5-46D4-B5A1-0D62DA29E66A}" type="datetimeFigureOut">
              <a:rPr lang="en-CA" smtClean="0"/>
              <a:t>31/10/2016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10660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04D17C-79D5-46D4-B5A1-0D62DA29E66A}" type="datetimeFigureOut">
              <a:rPr lang="en-CA" smtClean="0"/>
              <a:t>31/10/2016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175870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04D17C-79D5-46D4-B5A1-0D62DA29E66A}" type="datetimeFigureOut">
              <a:rPr lang="en-CA" smtClean="0"/>
              <a:t>31/10/2016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0774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04D17C-79D5-46D4-B5A1-0D62DA29E66A}" type="datetimeFigureOut">
              <a:rPr lang="en-CA" smtClean="0"/>
              <a:t>31/10/2016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183231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4D17C-79D5-46D4-B5A1-0D62DA29E66A}" type="datetimeFigureOut">
              <a:rPr lang="en-CA" smtClean="0"/>
              <a:t>31/10/2016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0758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04D17C-79D5-46D4-B5A1-0D62DA29E66A}" type="datetimeFigureOut">
              <a:rPr lang="en-CA" smtClean="0"/>
              <a:t>31/10/2016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86394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804D17C-79D5-46D4-B5A1-0D62DA29E66A}" type="datetimeFigureOut">
              <a:rPr lang="en-CA" smtClean="0"/>
              <a:t>31/10/2016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43896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04D17C-79D5-46D4-B5A1-0D62DA29E66A}" type="datetimeFigureOut">
              <a:rPr lang="en-CA" smtClean="0"/>
              <a:t>31/10/2016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194583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4D17C-79D5-46D4-B5A1-0D62DA29E66A}" type="datetimeFigureOut">
              <a:rPr lang="en-CA" smtClean="0"/>
              <a:t>31/10/2016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305734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4D17C-79D5-46D4-B5A1-0D62DA29E66A}" type="datetimeFigureOut">
              <a:rPr lang="en-CA" smtClean="0"/>
              <a:t>31/10/2016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45133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4D17C-79D5-46D4-B5A1-0D62DA29E66A}" type="datetimeFigureOut">
              <a:rPr lang="en-CA" smtClean="0"/>
              <a:t>31/10/2016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1CB54A-8F1E-40D5-B327-5D68C4B473BD}" type="slidenum">
              <a:rPr lang="en-CA" smtClean="0"/>
              <a:t>‹#›</a:t>
            </a:fld>
            <a:endParaRPr lang="en-CA"/>
          </a:p>
        </p:txBody>
      </p:sp>
    </p:spTree>
    <p:extLst>
      <p:ext uri="{BB962C8B-B14F-4D97-AF65-F5344CB8AC3E}">
        <p14:creationId xmlns:p14="http://schemas.microsoft.com/office/powerpoint/2010/main" val="209544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D17C-79D5-46D4-B5A1-0D62DA29E66A}" type="datetimeFigureOut">
              <a:rPr lang="en-CA" smtClean="0"/>
              <a:t>31/10/2016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CB54A-8F1E-40D5-B327-5D68C4B473BD}" type="slidenum">
              <a:rPr lang="en-CA" smtClean="0"/>
              <a:t>‹#›</a:t>
            </a:fld>
            <a:endParaRPr lang="en-CA"/>
          </a:p>
        </p:txBody>
      </p:sp>
    </p:spTree>
    <p:extLst>
      <p:ext uri="{BB962C8B-B14F-4D97-AF65-F5344CB8AC3E}">
        <p14:creationId xmlns:p14="http://schemas.microsoft.com/office/powerpoint/2010/main" val="232635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1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a/url?sa=i&amp;rct=j&amp;q=&amp;esrc=s&amp;source=images&amp;cd=&amp;cad=rja&amp;uact=8&amp;ved=0CAcQjRxqFQoTCMLKr5XL-8cCFcY-Pgod5OoCEQ&amp;url=http://kids.britannica.com/elementary/art-87299/Balkan-Peninsula&amp;psig=AFQjCNHwott9g9J9nxrZnYdGW7u2fLb1RA&amp;ust=1442494028857012"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a/url?sa=i&amp;rct=j&amp;q=&amp;esrc=s&amp;source=images&amp;cd=&amp;cad=rja&amp;uact=8&amp;ved=0CAcQjRxqFQoTCILN17TL-8cCFQisPgodtV8N0A&amp;url=https://www2.bc.edu/~heineman/hs144maps.html&amp;psig=AFQjCNHwott9g9J9nxrZnYdGW7u2fLb1RA&amp;ust=1442494028857012"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lHeMPV5VDR4" TargetMode="External"/><Relationship Id="rId2" Type="http://schemas.openxmlformats.org/officeDocument/2006/relationships/hyperlink" Target="https://www.youtube.com/watch?v=lHeMPV5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0LO1dYuI6g0" TargetMode="External"/><Relationship Id="rId2" Type="http://schemas.openxmlformats.org/officeDocument/2006/relationships/hyperlink" Target="https://www.youtube.com/watch?v=_G4ZY66BG3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firstworldwar.com/features/trenchlife.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firstworldwar.com/weaponry/machineguns.ht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21" y="61277"/>
            <a:ext cx="10515600" cy="1325563"/>
          </a:xfrm>
        </p:spPr>
        <p:txBody>
          <a:bodyPr/>
          <a:lstStyle/>
          <a:p>
            <a:pPr algn="ctr"/>
            <a:r>
              <a:rPr lang="en-CA" dirty="0" smtClean="0"/>
              <a:t>World History: Unit 1 WWI</a:t>
            </a:r>
            <a:endParaRPr lang="en-CA" dirty="0"/>
          </a:p>
        </p:txBody>
      </p:sp>
      <p:sp>
        <p:nvSpPr>
          <p:cNvPr id="3" name="Content Placeholder 2"/>
          <p:cNvSpPr>
            <a:spLocks noGrp="1"/>
          </p:cNvSpPr>
          <p:nvPr>
            <p:ph idx="1"/>
          </p:nvPr>
        </p:nvSpPr>
        <p:spPr/>
        <p:txBody>
          <a:bodyPr/>
          <a:lstStyle/>
          <a:p>
            <a:pPr marL="0" indent="0" algn="ctr">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625" y="1112519"/>
            <a:ext cx="8621895" cy="5469113"/>
          </a:xfrm>
          <a:prstGeom prst="rect">
            <a:avLst/>
          </a:prstGeom>
        </p:spPr>
      </p:pic>
    </p:spTree>
    <p:extLst>
      <p:ext uri="{BB962C8B-B14F-4D97-AF65-F5344CB8AC3E}">
        <p14:creationId xmlns:p14="http://schemas.microsoft.com/office/powerpoint/2010/main" val="126973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Pax</a:t>
            </a:r>
            <a:r>
              <a:rPr lang="en-CA" dirty="0" smtClean="0"/>
              <a:t> </a:t>
            </a:r>
            <a:r>
              <a:rPr lang="en-CA" dirty="0"/>
              <a:t>B</a:t>
            </a:r>
            <a:r>
              <a:rPr lang="en-CA" dirty="0" smtClean="0"/>
              <a:t>ritannia</a:t>
            </a:r>
            <a:endParaRPr lang="en-CA" dirty="0"/>
          </a:p>
        </p:txBody>
      </p:sp>
      <p:sp>
        <p:nvSpPr>
          <p:cNvPr id="3" name="Content Placeholder 2"/>
          <p:cNvSpPr>
            <a:spLocks noGrp="1"/>
          </p:cNvSpPr>
          <p:nvPr>
            <p:ph sz="quarter" idx="4294967295"/>
          </p:nvPr>
        </p:nvSpPr>
        <p:spPr>
          <a:xfrm>
            <a:off x="685800" y="2063396"/>
            <a:ext cx="10394707" cy="3311189"/>
          </a:xfrm>
          <a:prstGeom prst="rect">
            <a:avLst/>
          </a:prstGeom>
        </p:spPr>
        <p:txBody>
          <a:bodyPr/>
          <a:lstStyle/>
          <a:p>
            <a:r>
              <a:rPr lang="en-US" dirty="0" smtClean="0">
                <a:latin typeface="Times New Roman" panose="02020603050405020304" pitchFamily="18" charset="0"/>
                <a:cs typeface="Times New Roman" panose="02020603050405020304" pitchFamily="18" charset="0"/>
              </a:rPr>
              <a:t>British men enrolled in the military and navy in droves because of their belief in </a:t>
            </a:r>
            <a:r>
              <a:rPr lang="en-US" dirty="0" err="1" smtClean="0">
                <a:latin typeface="Times New Roman" panose="02020603050405020304" pitchFamily="18" charset="0"/>
                <a:cs typeface="Times New Roman" panose="02020603050405020304" pitchFamily="18" charset="0"/>
              </a:rPr>
              <a:t>Pax</a:t>
            </a:r>
            <a:r>
              <a:rPr lang="en-US" dirty="0" smtClean="0">
                <a:latin typeface="Times New Roman" panose="02020603050405020304" pitchFamily="18" charset="0"/>
                <a:cs typeface="Times New Roman" panose="02020603050405020304" pitchFamily="18" charset="0"/>
              </a:rPr>
              <a:t>-Britannia or « British peace ».  This belief was that the natural order of the world was the duty of Britain to maintain and protect, and they would fight to keep that peace. </a:t>
            </a:r>
          </a:p>
          <a:p>
            <a:endParaRPr lang="en-CA" dirty="0"/>
          </a:p>
        </p:txBody>
      </p:sp>
    </p:spTree>
    <p:extLst>
      <p:ext uri="{BB962C8B-B14F-4D97-AF65-F5344CB8AC3E}">
        <p14:creationId xmlns:p14="http://schemas.microsoft.com/office/powerpoint/2010/main" val="20811967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Responsibility of WWI</a:t>
            </a:r>
            <a:endParaRPr lang="en-CA" dirty="0"/>
          </a:p>
        </p:txBody>
      </p:sp>
      <p:sp>
        <p:nvSpPr>
          <p:cNvPr id="3" name="Content Placeholder 2"/>
          <p:cNvSpPr>
            <a:spLocks noGrp="1"/>
          </p:cNvSpPr>
          <p:nvPr>
            <p:ph idx="1"/>
          </p:nvPr>
        </p:nvSpPr>
        <p:spPr/>
        <p:txBody>
          <a:bodyPr/>
          <a:lstStyle/>
          <a:p>
            <a:r>
              <a:rPr lang="en-CA" dirty="0" smtClean="0"/>
              <a:t>Who do you think is responsible for causing WW1?</a:t>
            </a:r>
          </a:p>
          <a:p>
            <a:pPr marL="0" indent="0">
              <a:buNone/>
            </a:pPr>
            <a:endParaRPr lang="en-CA" dirty="0" smtClean="0"/>
          </a:p>
          <a:p>
            <a:r>
              <a:rPr lang="en-CA" dirty="0" smtClean="0"/>
              <a:t>Why do you think they are responsible? What evidence can you cite?</a:t>
            </a:r>
          </a:p>
          <a:p>
            <a:pPr marL="0" indent="0">
              <a:buNone/>
            </a:pPr>
            <a:endParaRPr lang="en-CA" dirty="0" smtClean="0"/>
          </a:p>
        </p:txBody>
      </p:sp>
    </p:spTree>
    <p:extLst>
      <p:ext uri="{BB962C8B-B14F-4D97-AF65-F5344CB8AC3E}">
        <p14:creationId xmlns:p14="http://schemas.microsoft.com/office/powerpoint/2010/main" val="2190081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96870"/>
          </a:xfrm>
        </p:spPr>
        <p:txBody>
          <a:bodyPr>
            <a:normAutofit/>
          </a:bodyPr>
          <a:lstStyle/>
          <a:p>
            <a:r>
              <a:rPr lang="en-CA" sz="2800" dirty="0" smtClean="0"/>
              <a:t>“</a:t>
            </a:r>
            <a:r>
              <a:rPr lang="en-CA" sz="2800" i="1" dirty="0" smtClean="0"/>
              <a:t>He (Kaiser Wilhelm II) has ruined his country.  I look upon him as the greatest criminal known for having plunged the world into this ghastly war which has lasted for over 4 years and 3 months with all its misery”</a:t>
            </a:r>
            <a:br>
              <a:rPr lang="en-CA" sz="2800" i="1" dirty="0" smtClean="0"/>
            </a:br>
            <a:r>
              <a:rPr lang="en-CA" sz="2800" i="1" dirty="0" smtClean="0"/>
              <a:t>				</a:t>
            </a:r>
            <a:br>
              <a:rPr lang="en-CA" sz="2800" i="1" dirty="0" smtClean="0"/>
            </a:br>
            <a:r>
              <a:rPr lang="en-CA" sz="2800" i="1" dirty="0"/>
              <a:t>	</a:t>
            </a:r>
            <a:r>
              <a:rPr lang="en-CA" sz="2800" i="1" dirty="0" smtClean="0"/>
              <a:t>			</a:t>
            </a:r>
            <a:r>
              <a:rPr lang="en-CA" sz="2800" b="1" dirty="0" smtClean="0"/>
              <a:t>-King George V of Great Britain, Nov. 1918.</a:t>
            </a:r>
            <a:endParaRPr lang="en-CA" sz="2800" b="1" dirty="0"/>
          </a:p>
        </p:txBody>
      </p:sp>
      <p:sp>
        <p:nvSpPr>
          <p:cNvPr id="3" name="Content Placeholder 2"/>
          <p:cNvSpPr>
            <a:spLocks noGrp="1"/>
          </p:cNvSpPr>
          <p:nvPr>
            <p:ph idx="1"/>
          </p:nvPr>
        </p:nvSpPr>
        <p:spPr>
          <a:xfrm>
            <a:off x="838200" y="4238513"/>
            <a:ext cx="10515600" cy="1938450"/>
          </a:xfrm>
        </p:spPr>
        <p:txBody>
          <a:bodyPr/>
          <a:lstStyle/>
          <a:p>
            <a:r>
              <a:rPr lang="en-CA" dirty="0" smtClean="0"/>
              <a:t>Because Kaiser Wilhelm was the leader of Germany, many people blamed him and they believed he should be held responsible for causing WW1. </a:t>
            </a:r>
            <a:endParaRPr lang="en-CA" dirty="0"/>
          </a:p>
        </p:txBody>
      </p:sp>
    </p:spTree>
    <p:extLst>
      <p:ext uri="{BB962C8B-B14F-4D97-AF65-F5344CB8AC3E}">
        <p14:creationId xmlns:p14="http://schemas.microsoft.com/office/powerpoint/2010/main" val="33852416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729"/>
          </a:xfrm>
        </p:spPr>
        <p:txBody>
          <a:bodyPr>
            <a:normAutofit fontScale="90000"/>
          </a:bodyPr>
          <a:lstStyle/>
          <a:p>
            <a:endParaRPr lang="en-CA" dirty="0"/>
          </a:p>
        </p:txBody>
      </p:sp>
      <p:sp>
        <p:nvSpPr>
          <p:cNvPr id="3" name="Content Placeholder 2"/>
          <p:cNvSpPr>
            <a:spLocks noGrp="1"/>
          </p:cNvSpPr>
          <p:nvPr>
            <p:ph idx="1"/>
          </p:nvPr>
        </p:nvSpPr>
        <p:spPr>
          <a:xfrm>
            <a:off x="838200" y="1075765"/>
            <a:ext cx="10515600" cy="5101198"/>
          </a:xfrm>
        </p:spPr>
        <p:txBody>
          <a:bodyPr>
            <a:normAutofit lnSpcReduction="10000"/>
          </a:bodyPr>
          <a:lstStyle/>
          <a:p>
            <a:r>
              <a:rPr lang="en-CA" dirty="0" smtClean="0"/>
              <a:t>There are 2 OBVIOUS choices when answering this question.  You can choose GERMAN or COLLECTIVE responsibility. </a:t>
            </a:r>
          </a:p>
          <a:p>
            <a:r>
              <a:rPr lang="en-CA" dirty="0" smtClean="0"/>
              <a:t>Collective:</a:t>
            </a:r>
          </a:p>
          <a:p>
            <a:pPr lvl="1"/>
            <a:r>
              <a:rPr lang="en-CA" dirty="0" smtClean="0"/>
              <a:t>Nationalism, alliances, arms race, economic rivalry (militarism and imperialism)</a:t>
            </a:r>
          </a:p>
          <a:p>
            <a:pPr lvl="1"/>
            <a:r>
              <a:rPr lang="en-CA" dirty="0" smtClean="0"/>
              <a:t>All major nations sought the above and therefore should share blame</a:t>
            </a:r>
          </a:p>
          <a:p>
            <a:pPr lvl="1"/>
            <a:r>
              <a:rPr lang="en-CA" dirty="0" smtClean="0"/>
              <a:t>They all believed it would be a short war so why not fight it out and see who comes out on top</a:t>
            </a:r>
          </a:p>
          <a:p>
            <a:pPr lvl="1"/>
            <a:r>
              <a:rPr lang="en-CA" dirty="0" smtClean="0"/>
              <a:t>British vs. Germans and their attitudes causing conflict</a:t>
            </a:r>
          </a:p>
          <a:p>
            <a:pPr lvl="1"/>
            <a:r>
              <a:rPr lang="en-CA" dirty="0" smtClean="0"/>
              <a:t>Technological developments like the dreadnought vs submarines</a:t>
            </a:r>
          </a:p>
          <a:p>
            <a:pPr lvl="1"/>
            <a:r>
              <a:rPr lang="en-CA" dirty="0"/>
              <a:t>Assassination of the Archduke Franz Ferdinand (also bringing other nations into the racket</a:t>
            </a:r>
            <a:r>
              <a:rPr lang="en-CA" dirty="0" smtClean="0"/>
              <a:t>)</a:t>
            </a:r>
          </a:p>
          <a:p>
            <a:pPr lvl="1"/>
            <a:r>
              <a:rPr lang="en-CA" dirty="0" smtClean="0"/>
              <a:t>Balkans (conflicts)</a:t>
            </a:r>
            <a:endParaRPr lang="en-CA" dirty="0"/>
          </a:p>
          <a:p>
            <a:pPr lvl="1"/>
            <a:endParaRPr lang="en-CA" dirty="0" smtClean="0"/>
          </a:p>
        </p:txBody>
      </p:sp>
    </p:spTree>
    <p:extLst>
      <p:ext uri="{BB962C8B-B14F-4D97-AF65-F5344CB8AC3E}">
        <p14:creationId xmlns:p14="http://schemas.microsoft.com/office/powerpoint/2010/main" val="2073456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454"/>
          </a:xfrm>
        </p:spPr>
        <p:txBody>
          <a:bodyPr>
            <a:normAutofit fontScale="90000"/>
          </a:bodyPr>
          <a:lstStyle/>
          <a:p>
            <a:endParaRPr lang="en-CA" dirty="0"/>
          </a:p>
        </p:txBody>
      </p:sp>
      <p:sp>
        <p:nvSpPr>
          <p:cNvPr id="3" name="Content Placeholder 2"/>
          <p:cNvSpPr>
            <a:spLocks noGrp="1"/>
          </p:cNvSpPr>
          <p:nvPr>
            <p:ph idx="1"/>
          </p:nvPr>
        </p:nvSpPr>
        <p:spPr>
          <a:xfrm>
            <a:off x="838200" y="1097280"/>
            <a:ext cx="10515600" cy="5079683"/>
          </a:xfrm>
        </p:spPr>
        <p:txBody>
          <a:bodyPr/>
          <a:lstStyle/>
          <a:p>
            <a:r>
              <a:rPr lang="en-CA" dirty="0" smtClean="0"/>
              <a:t>German</a:t>
            </a:r>
          </a:p>
          <a:p>
            <a:pPr lvl="1"/>
            <a:r>
              <a:rPr lang="en-CA" dirty="0"/>
              <a:t>Schlieffen Plan (dragging other nations into the fight)</a:t>
            </a:r>
          </a:p>
          <a:p>
            <a:pPr lvl="1"/>
            <a:r>
              <a:rPr lang="en-CA" dirty="0"/>
              <a:t>Zimmerman Telegram</a:t>
            </a:r>
          </a:p>
          <a:p>
            <a:pPr lvl="1"/>
            <a:r>
              <a:rPr lang="en-CA" dirty="0"/>
              <a:t>Blank Cheque to Austria-Hungary</a:t>
            </a:r>
          </a:p>
          <a:p>
            <a:pPr lvl="1"/>
            <a:r>
              <a:rPr lang="en-CA" dirty="0" smtClean="0"/>
              <a:t>German expansion of its navy as a means for growth (led to GB feeling threatened and making them expand their arms even further)</a:t>
            </a:r>
            <a:endParaRPr lang="en-CA" dirty="0"/>
          </a:p>
          <a:p>
            <a:pPr lvl="1"/>
            <a:endParaRPr lang="en-CA" dirty="0" smtClean="0"/>
          </a:p>
          <a:p>
            <a:pPr marL="457200" lvl="1" indent="0">
              <a:buNone/>
            </a:pPr>
            <a:r>
              <a:rPr lang="en-CA" b="1" i="1" dirty="0" smtClean="0"/>
              <a:t>“To protect Germany’s sea trade and colonies… Germany must have a battle fleet so strong that even for the adversary with the greatest sea power, a war against Germany would involve such dangers as to hurt its own position in the world.”  </a:t>
            </a:r>
          </a:p>
          <a:p>
            <a:pPr marL="457200" lvl="1" indent="0">
              <a:buNone/>
            </a:pPr>
            <a:r>
              <a:rPr lang="en-CA" b="1" i="1" dirty="0" smtClean="0"/>
              <a:t>			-Quote from the Second German Naval Law, June 1900</a:t>
            </a:r>
          </a:p>
        </p:txBody>
      </p:sp>
    </p:spTree>
    <p:extLst>
      <p:ext uri="{BB962C8B-B14F-4D97-AF65-F5344CB8AC3E}">
        <p14:creationId xmlns:p14="http://schemas.microsoft.com/office/powerpoint/2010/main" val="21122590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05" y="70100"/>
            <a:ext cx="10515600" cy="1325563"/>
          </a:xfrm>
        </p:spPr>
        <p:txBody>
          <a:bodyPr/>
          <a:lstStyle/>
          <a:p>
            <a:pPr algn="ctr"/>
            <a:r>
              <a:rPr lang="en-CA" dirty="0" smtClean="0"/>
              <a:t>Wilson’s Fourteen Points</a:t>
            </a:r>
            <a:endParaRPr lang="en-CA" dirty="0"/>
          </a:p>
        </p:txBody>
      </p:sp>
      <p:sp>
        <p:nvSpPr>
          <p:cNvPr id="3" name="Content Placeholder 2"/>
          <p:cNvSpPr>
            <a:spLocks noGrp="1"/>
          </p:cNvSpPr>
          <p:nvPr>
            <p:ph idx="1"/>
          </p:nvPr>
        </p:nvSpPr>
        <p:spPr>
          <a:xfrm>
            <a:off x="497305" y="1395663"/>
            <a:ext cx="11454063" cy="5181600"/>
          </a:xfrm>
        </p:spPr>
        <p:txBody>
          <a:bodyPr>
            <a:normAutofit/>
          </a:bodyPr>
          <a:lstStyle/>
          <a:p>
            <a:pPr marL="0" indent="0">
              <a:buNone/>
            </a:pPr>
            <a:r>
              <a:rPr lang="en-CA" dirty="0" smtClean="0"/>
              <a:t>1. Woodrow </a:t>
            </a:r>
            <a:r>
              <a:rPr lang="en-CA" dirty="0"/>
              <a:t>Wilson of U.S.A- No more secret agreements ("Open covenants </a:t>
            </a:r>
            <a:r>
              <a:rPr lang="en-CA" dirty="0" smtClean="0"/>
              <a:t>	openly </a:t>
            </a:r>
            <a:r>
              <a:rPr lang="en-CA" dirty="0"/>
              <a:t>arrived at").</a:t>
            </a:r>
          </a:p>
          <a:p>
            <a:pPr marL="0" indent="0">
              <a:buNone/>
            </a:pPr>
            <a:r>
              <a:rPr lang="en-CA" dirty="0" smtClean="0"/>
              <a:t>2.  Free </a:t>
            </a:r>
            <a:r>
              <a:rPr lang="en-CA" dirty="0"/>
              <a:t>navigation of all seas.</a:t>
            </a:r>
          </a:p>
          <a:p>
            <a:pPr marL="514350" indent="-514350">
              <a:buAutoNum type="arabicPeriod" startAt="3"/>
            </a:pPr>
            <a:r>
              <a:rPr lang="en-CA" dirty="0" smtClean="0"/>
              <a:t>Removal </a:t>
            </a:r>
            <a:r>
              <a:rPr lang="en-CA" dirty="0"/>
              <a:t>of economic barriers between </a:t>
            </a:r>
            <a:r>
              <a:rPr lang="en-CA" dirty="0" smtClean="0"/>
              <a:t>nations.</a:t>
            </a:r>
          </a:p>
          <a:p>
            <a:pPr marL="514350" indent="-514350">
              <a:buAutoNum type="arabicPeriod" startAt="3"/>
            </a:pPr>
            <a:r>
              <a:rPr lang="en-CA" dirty="0" smtClean="0"/>
              <a:t>Countries </a:t>
            </a:r>
            <a:r>
              <a:rPr lang="en-CA" dirty="0"/>
              <a:t>were to reduce armaments to no more than what was needed for domestic </a:t>
            </a:r>
            <a:r>
              <a:rPr lang="en-CA" dirty="0" smtClean="0"/>
              <a:t>security</a:t>
            </a:r>
          </a:p>
          <a:p>
            <a:pPr marL="514350" indent="-514350">
              <a:buAutoNum type="arabicPeriod" startAt="3"/>
            </a:pPr>
            <a:r>
              <a:rPr lang="en-CA" dirty="0" smtClean="0"/>
              <a:t>Decisions </a:t>
            </a:r>
            <a:r>
              <a:rPr lang="en-CA" dirty="0"/>
              <a:t>regarding the colonies should be made by impartial arbitrators in the interest of the colonies</a:t>
            </a:r>
          </a:p>
          <a:p>
            <a:pPr marL="0" indent="0">
              <a:buNone/>
            </a:pPr>
            <a:r>
              <a:rPr lang="en-CA" dirty="0" smtClean="0"/>
              <a:t>6.    German </a:t>
            </a:r>
            <a:r>
              <a:rPr lang="en-CA" dirty="0"/>
              <a:t>Army to withdraw from Russia and Russia left to determine her </a:t>
            </a:r>
            <a:r>
              <a:rPr lang="en-CA" dirty="0" smtClean="0"/>
              <a:t>	own </a:t>
            </a:r>
            <a:r>
              <a:rPr lang="en-CA" dirty="0"/>
              <a:t>political future</a:t>
            </a:r>
          </a:p>
          <a:p>
            <a:pPr marL="0" indent="0">
              <a:buNone/>
            </a:pPr>
            <a:r>
              <a:rPr lang="en-CA" dirty="0" smtClean="0"/>
              <a:t>7.  Belgium </a:t>
            </a:r>
            <a:r>
              <a:rPr lang="en-CA" dirty="0"/>
              <a:t>should be independent like before the war.</a:t>
            </a:r>
          </a:p>
          <a:p>
            <a:endParaRPr lang="en-CA" dirty="0"/>
          </a:p>
        </p:txBody>
      </p:sp>
    </p:spTree>
    <p:extLst>
      <p:ext uri="{BB962C8B-B14F-4D97-AF65-F5344CB8AC3E}">
        <p14:creationId xmlns:p14="http://schemas.microsoft.com/office/powerpoint/2010/main" val="13229183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82316"/>
            <a:ext cx="10515600" cy="5646821"/>
          </a:xfrm>
        </p:spPr>
        <p:txBody>
          <a:bodyPr>
            <a:normAutofit fontScale="92500" lnSpcReduction="10000"/>
          </a:bodyPr>
          <a:lstStyle/>
          <a:p>
            <a:pPr marL="514350" indent="-514350">
              <a:buAutoNum type="arabicPeriod" startAt="8"/>
            </a:pPr>
            <a:r>
              <a:rPr lang="en-CA" dirty="0" smtClean="0"/>
              <a:t>All French territory should be freed and restored.  Alsace-Lorraine returned to France</a:t>
            </a:r>
          </a:p>
          <a:p>
            <a:pPr marL="514350" indent="-514350">
              <a:buAutoNum type="arabicPeriod" startAt="8"/>
            </a:pPr>
            <a:r>
              <a:rPr lang="en-CA" dirty="0" smtClean="0"/>
              <a:t>The borders of Italy readjusted to align with recognizable lines of nationality</a:t>
            </a:r>
          </a:p>
          <a:p>
            <a:pPr marL="514350" indent="-514350">
              <a:buAutoNum type="arabicPeriod" startAt="8"/>
            </a:pPr>
            <a:r>
              <a:rPr lang="en-CA" dirty="0"/>
              <a:t> </a:t>
            </a:r>
            <a:r>
              <a:rPr lang="en-CA" dirty="0" smtClean="0"/>
              <a:t>People of Austria-Hungary be allowed to be autonomous and determine their new government.</a:t>
            </a:r>
          </a:p>
          <a:p>
            <a:pPr marL="514350" indent="-514350">
              <a:buAutoNum type="arabicPeriod" startAt="8"/>
            </a:pPr>
            <a:r>
              <a:rPr lang="en-CA" dirty="0"/>
              <a:t> </a:t>
            </a:r>
            <a:r>
              <a:rPr lang="en-CA" dirty="0" smtClean="0"/>
              <a:t>Romania, Serbia and Montenegro to be evacuated and Serbia given free access to the sea.</a:t>
            </a:r>
          </a:p>
          <a:p>
            <a:pPr marL="514350" indent="-514350">
              <a:buAutoNum type="arabicPeriod" startAt="8"/>
            </a:pPr>
            <a:r>
              <a:rPr lang="en-CA" dirty="0" smtClean="0"/>
              <a:t>Turks in the Ottoman Empire rule given secure sovereign rule, but other nationalities allowed autonomy</a:t>
            </a:r>
          </a:p>
          <a:p>
            <a:pPr marL="514350" indent="-514350">
              <a:buAutoNum type="arabicPeriod" startAt="8"/>
            </a:pPr>
            <a:r>
              <a:rPr lang="en-CA" dirty="0"/>
              <a:t> </a:t>
            </a:r>
            <a:r>
              <a:rPr lang="en-CA" dirty="0" smtClean="0"/>
              <a:t> Poland should be an independent state and allowed free and secure access to the sea</a:t>
            </a:r>
          </a:p>
          <a:p>
            <a:pPr marL="514350" indent="-514350">
              <a:buAutoNum type="arabicPeriod" startAt="8"/>
            </a:pPr>
            <a:r>
              <a:rPr lang="en-CA" dirty="0"/>
              <a:t> </a:t>
            </a:r>
            <a:r>
              <a:rPr lang="en-CA" dirty="0" smtClean="0"/>
              <a:t> An association of Nations must be formed so that countries big and small can be policed and monitored and the world can be made safe for democracy. (the League of Nations)</a:t>
            </a:r>
          </a:p>
          <a:p>
            <a:endParaRPr lang="en-CA" dirty="0"/>
          </a:p>
        </p:txBody>
      </p:sp>
    </p:spTree>
    <p:extLst>
      <p:ext uri="{BB962C8B-B14F-4D97-AF65-F5344CB8AC3E}">
        <p14:creationId xmlns:p14="http://schemas.microsoft.com/office/powerpoint/2010/main" val="28315904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515600" cy="1325563"/>
          </a:xfrm>
        </p:spPr>
        <p:txBody>
          <a:bodyPr/>
          <a:lstStyle/>
          <a:p>
            <a:pPr algn="ctr"/>
            <a:r>
              <a:rPr lang="en-CA" dirty="0" smtClean="0"/>
              <a:t>Paris Peace Conference</a:t>
            </a:r>
            <a:endParaRPr lang="en-CA" dirty="0"/>
          </a:p>
        </p:txBody>
      </p:sp>
      <p:sp>
        <p:nvSpPr>
          <p:cNvPr id="3" name="Content Placeholder 2"/>
          <p:cNvSpPr>
            <a:spLocks noGrp="1"/>
          </p:cNvSpPr>
          <p:nvPr>
            <p:ph idx="1"/>
          </p:nvPr>
        </p:nvSpPr>
        <p:spPr>
          <a:xfrm>
            <a:off x="0" y="1058779"/>
            <a:ext cx="12192000" cy="5799221"/>
          </a:xfrm>
        </p:spPr>
        <p:txBody>
          <a:bodyPr>
            <a:normAutofit fontScale="70000" lnSpcReduction="20000"/>
          </a:bodyPr>
          <a:lstStyle/>
          <a:p>
            <a:pPr marL="0" indent="0">
              <a:buNone/>
            </a:pPr>
            <a:r>
              <a:rPr lang="en-CA" dirty="0"/>
              <a:t>Georges Clemenceau (French Premier) wanted to punish Germany and limit their power to make war in the future.</a:t>
            </a:r>
          </a:p>
          <a:p>
            <a:pPr marL="0" indent="0">
              <a:buNone/>
            </a:pPr>
            <a:r>
              <a:rPr lang="en-CA" dirty="0"/>
              <a:t>France had two basic goals</a:t>
            </a:r>
            <a:r>
              <a:rPr lang="en-CA" dirty="0" smtClean="0"/>
              <a:t>:</a:t>
            </a:r>
          </a:p>
          <a:p>
            <a:pPr marL="0" indent="0">
              <a:buNone/>
            </a:pPr>
            <a:endParaRPr lang="en-CA" dirty="0" smtClean="0"/>
          </a:p>
          <a:p>
            <a:pPr marL="0" indent="0">
              <a:buNone/>
            </a:pPr>
            <a:r>
              <a:rPr lang="en-CA" dirty="0" smtClean="0"/>
              <a:t>  1. </a:t>
            </a:r>
            <a:r>
              <a:rPr lang="en-CA" b="1" u="sng" dirty="0" smtClean="0"/>
              <a:t>National Security</a:t>
            </a:r>
          </a:p>
          <a:p>
            <a:pPr marL="0" indent="0">
              <a:buNone/>
            </a:pPr>
            <a:r>
              <a:rPr lang="en-CA" dirty="0" smtClean="0"/>
              <a:t> </a:t>
            </a:r>
            <a:r>
              <a:rPr lang="en-CA" dirty="0"/>
              <a:t>- a weak Germany would ensure security</a:t>
            </a:r>
            <a:r>
              <a:rPr lang="en-CA" dirty="0" smtClean="0"/>
              <a:t>.</a:t>
            </a:r>
          </a:p>
          <a:p>
            <a:pPr marL="0" indent="0">
              <a:buNone/>
            </a:pPr>
            <a:r>
              <a:rPr lang="en-CA" dirty="0" smtClean="0"/>
              <a:t>- </a:t>
            </a:r>
            <a:r>
              <a:rPr lang="en-CA" dirty="0"/>
              <a:t>demanded return of Alsace-Lorraine.</a:t>
            </a:r>
          </a:p>
          <a:p>
            <a:pPr marL="0" indent="0">
              <a:buNone/>
            </a:pPr>
            <a:r>
              <a:rPr lang="en-CA" dirty="0" smtClean="0"/>
              <a:t> </a:t>
            </a:r>
            <a:r>
              <a:rPr lang="en-CA" dirty="0"/>
              <a:t>- demanded that they receive the German Rhineland to serve as a buffer zone between Germany and France.</a:t>
            </a:r>
          </a:p>
          <a:p>
            <a:endParaRPr lang="en-CA" dirty="0"/>
          </a:p>
          <a:p>
            <a:pPr marL="0" indent="0">
              <a:buNone/>
            </a:pPr>
            <a:r>
              <a:rPr lang="en-CA" dirty="0" smtClean="0"/>
              <a:t> </a:t>
            </a:r>
            <a:r>
              <a:rPr lang="en-CA" dirty="0"/>
              <a:t>2. </a:t>
            </a:r>
            <a:r>
              <a:rPr lang="en-CA" b="1" u="sng" dirty="0"/>
              <a:t>Financial </a:t>
            </a:r>
            <a:r>
              <a:rPr lang="en-CA" b="1" u="sng" dirty="0" smtClean="0"/>
              <a:t>Reparations</a:t>
            </a:r>
          </a:p>
          <a:p>
            <a:pPr>
              <a:buFontTx/>
              <a:buChar char="-"/>
            </a:pPr>
            <a:r>
              <a:rPr lang="en-CA" dirty="0" smtClean="0"/>
              <a:t>Clemenceau </a:t>
            </a:r>
            <a:r>
              <a:rPr lang="en-CA" dirty="0"/>
              <a:t>demanded that Germany pay full reparations for war damages with no time limit being placed on how long they would have to repay the amount </a:t>
            </a:r>
            <a:r>
              <a:rPr lang="en-CA" dirty="0" smtClean="0"/>
              <a:t>owed.</a:t>
            </a:r>
          </a:p>
          <a:p>
            <a:pPr>
              <a:buFontTx/>
              <a:buChar char="-"/>
            </a:pPr>
            <a:r>
              <a:rPr lang="en-CA" dirty="0" smtClean="0"/>
              <a:t>Key </a:t>
            </a:r>
            <a:r>
              <a:rPr lang="en-CA" dirty="0"/>
              <a:t>concern was security of sea lanes to its empire (this meant German sea power had to be crippled).</a:t>
            </a:r>
          </a:p>
          <a:p>
            <a:pPr>
              <a:buFontTx/>
              <a:buChar char="-"/>
            </a:pPr>
            <a:r>
              <a:rPr lang="en-CA" dirty="0" smtClean="0"/>
              <a:t>Lloyd </a:t>
            </a:r>
            <a:r>
              <a:rPr lang="en-CA" dirty="0"/>
              <a:t>George (British Prime Minister) was concerned that a harsh treaty might lead Germany to wanting revenge in the </a:t>
            </a:r>
            <a:r>
              <a:rPr lang="en-CA" dirty="0" smtClean="0"/>
              <a:t>     future </a:t>
            </a:r>
            <a:r>
              <a:rPr lang="en-CA" dirty="0"/>
              <a:t>(another war). He tried to work out a compromise of the French </a:t>
            </a:r>
            <a:r>
              <a:rPr lang="en-CA" dirty="0" smtClean="0"/>
              <a:t>demands</a:t>
            </a:r>
            <a:endParaRPr lang="en-CA" dirty="0"/>
          </a:p>
          <a:p>
            <a:pPr>
              <a:buFontTx/>
              <a:buChar char="-"/>
            </a:pPr>
            <a:r>
              <a:rPr lang="en-CA" dirty="0" smtClean="0"/>
              <a:t>Also </a:t>
            </a:r>
            <a:r>
              <a:rPr lang="en-CA" dirty="0"/>
              <a:t>feared the spread of Bolshevism (Communism) into Europe from Russia. If Germany was weakened too much it could fall into the hands of Communist Russia</a:t>
            </a:r>
            <a:r>
              <a:rPr lang="en-CA" dirty="0" smtClean="0"/>
              <a:t>.</a:t>
            </a:r>
          </a:p>
          <a:p>
            <a:pPr>
              <a:buFontTx/>
              <a:buChar char="-"/>
            </a:pPr>
            <a:r>
              <a:rPr lang="en-CA" dirty="0" smtClean="0"/>
              <a:t>- </a:t>
            </a:r>
            <a:r>
              <a:rPr lang="en-CA" dirty="0"/>
              <a:t>Britain’s position was somewhat “softer” on Germany than was France’s.</a:t>
            </a:r>
          </a:p>
          <a:p>
            <a:endParaRPr lang="en-CA" dirty="0"/>
          </a:p>
        </p:txBody>
      </p:sp>
    </p:spTree>
    <p:extLst>
      <p:ext uri="{BB962C8B-B14F-4D97-AF65-F5344CB8AC3E}">
        <p14:creationId xmlns:p14="http://schemas.microsoft.com/office/powerpoint/2010/main" val="1976490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1147" y="0"/>
            <a:ext cx="5582653" cy="6823244"/>
          </a:xfrm>
        </p:spPr>
      </p:pic>
      <p:sp>
        <p:nvSpPr>
          <p:cNvPr id="5" name="TextBox 4"/>
          <p:cNvSpPr txBox="1"/>
          <p:nvPr/>
        </p:nvSpPr>
        <p:spPr>
          <a:xfrm>
            <a:off x="1339516" y="1267327"/>
            <a:ext cx="3930316" cy="4801314"/>
          </a:xfrm>
          <a:prstGeom prst="rect">
            <a:avLst/>
          </a:prstGeom>
          <a:noFill/>
        </p:spPr>
        <p:txBody>
          <a:bodyPr wrap="square" rtlCol="0">
            <a:spAutoFit/>
          </a:bodyPr>
          <a:lstStyle/>
          <a:p>
            <a:r>
              <a:rPr lang="en-CA" sz="2400" dirty="0" smtClean="0"/>
              <a:t>What does this political cartoon suggest about the nature and fairness of the Paris Peace Conference?</a:t>
            </a:r>
          </a:p>
          <a:p>
            <a:endParaRPr lang="en-CA" sz="2400" dirty="0"/>
          </a:p>
          <a:p>
            <a:r>
              <a:rPr lang="en-CA" sz="2400" dirty="0" smtClean="0"/>
              <a:t>Who has power?</a:t>
            </a:r>
          </a:p>
          <a:p>
            <a:r>
              <a:rPr lang="en-CA" sz="2400" dirty="0" smtClean="0"/>
              <a:t>Who is being treated unfairly?</a:t>
            </a:r>
          </a:p>
          <a:p>
            <a:r>
              <a:rPr lang="en-CA" sz="2400" dirty="0" smtClean="0"/>
              <a:t>What role does each country play?</a:t>
            </a:r>
          </a:p>
          <a:p>
            <a:endParaRPr lang="en-CA" sz="2400" dirty="0"/>
          </a:p>
          <a:p>
            <a:r>
              <a:rPr lang="en-CA" sz="2400" dirty="0" smtClean="0"/>
              <a:t>What does “Cannon Fodder” mean?</a:t>
            </a:r>
          </a:p>
          <a:p>
            <a:endParaRPr lang="en-CA" dirty="0"/>
          </a:p>
        </p:txBody>
      </p:sp>
    </p:spTree>
    <p:extLst>
      <p:ext uri="{BB962C8B-B14F-4D97-AF65-F5344CB8AC3E}">
        <p14:creationId xmlns:p14="http://schemas.microsoft.com/office/powerpoint/2010/main" val="36026014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90" y="268873"/>
            <a:ext cx="10515600" cy="1325563"/>
          </a:xfrm>
        </p:spPr>
        <p:txBody>
          <a:bodyPr/>
          <a:lstStyle/>
          <a:p>
            <a:r>
              <a:rPr lang="en-CA" dirty="0" smtClean="0"/>
              <a:t>The Treaty of Versailles</a:t>
            </a:r>
            <a:endParaRPr lang="en-CA" dirty="0"/>
          </a:p>
        </p:txBody>
      </p:sp>
      <p:sp>
        <p:nvSpPr>
          <p:cNvPr id="3" name="Content Placeholder 2"/>
          <p:cNvSpPr>
            <a:spLocks noGrp="1"/>
          </p:cNvSpPr>
          <p:nvPr>
            <p:ph idx="1"/>
          </p:nvPr>
        </p:nvSpPr>
        <p:spPr>
          <a:xfrm>
            <a:off x="288759" y="1825624"/>
            <a:ext cx="11438020" cy="4831849"/>
          </a:xfrm>
        </p:spPr>
        <p:txBody>
          <a:bodyPr>
            <a:normAutofit lnSpcReduction="10000"/>
          </a:bodyPr>
          <a:lstStyle/>
          <a:p>
            <a:r>
              <a:rPr lang="en-CA" dirty="0"/>
              <a:t>Germany had to pay Reparations for the damages done by the war</a:t>
            </a:r>
          </a:p>
          <a:p>
            <a:r>
              <a:rPr lang="en-CA" dirty="0"/>
              <a:t>Germany to return the provinces of Alsace and Lorraine to France</a:t>
            </a:r>
          </a:p>
          <a:p>
            <a:r>
              <a:rPr lang="en-CA" dirty="0"/>
              <a:t>Germany had to turn over resources from the Saar Basin until reparations were paid</a:t>
            </a:r>
          </a:p>
          <a:p>
            <a:r>
              <a:rPr lang="en-CA" dirty="0"/>
              <a:t>Germany was to be forever limited to no more than 100 000 soldiers in its Military</a:t>
            </a:r>
          </a:p>
          <a:p>
            <a:r>
              <a:rPr lang="en-CA" dirty="0"/>
              <a:t>Germany could not have an air force</a:t>
            </a:r>
          </a:p>
          <a:p>
            <a:r>
              <a:rPr lang="en-CA" dirty="0"/>
              <a:t>Germany's navy was limited to small ships only</a:t>
            </a:r>
          </a:p>
          <a:p>
            <a:r>
              <a:rPr lang="en-CA" dirty="0"/>
              <a:t>Germany could not place troops in the Rhineland (Germany land near French border)</a:t>
            </a:r>
          </a:p>
          <a:p>
            <a:r>
              <a:rPr lang="en-CA" dirty="0"/>
              <a:t>Germany could never again unite with Austria</a:t>
            </a:r>
          </a:p>
          <a:p>
            <a:endParaRPr lang="en-CA" dirty="0"/>
          </a:p>
        </p:txBody>
      </p:sp>
    </p:spTree>
    <p:extLst>
      <p:ext uri="{BB962C8B-B14F-4D97-AF65-F5344CB8AC3E}">
        <p14:creationId xmlns:p14="http://schemas.microsoft.com/office/powerpoint/2010/main" val="30076779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2545" y="154790"/>
            <a:ext cx="5833960" cy="6346711"/>
          </a:xfrm>
        </p:spPr>
      </p:pic>
    </p:spTree>
    <p:extLst>
      <p:ext uri="{BB962C8B-B14F-4D97-AF65-F5344CB8AC3E}">
        <p14:creationId xmlns:p14="http://schemas.microsoft.com/office/powerpoint/2010/main" val="194196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
            </a:r>
            <a:r>
              <a:rPr lang="en-CA" dirty="0" err="1" smtClean="0"/>
              <a:t>fightforyourright</a:t>
            </a:r>
            <a:endParaRPr lang="en-CA" dirty="0"/>
          </a:p>
        </p:txBody>
      </p:sp>
      <p:sp>
        <p:nvSpPr>
          <p:cNvPr id="3" name="Content Placeholder 2"/>
          <p:cNvSpPr>
            <a:spLocks noGrp="1"/>
          </p:cNvSpPr>
          <p:nvPr>
            <p:ph sz="quarter" idx="4294967295"/>
          </p:nvPr>
        </p:nvSpPr>
        <p:spPr>
          <a:xfrm>
            <a:off x="685800" y="2063396"/>
            <a:ext cx="10394707" cy="3311189"/>
          </a:xfrm>
          <a:prstGeom prst="rect">
            <a:avLst/>
          </a:prstGeom>
        </p:spPr>
        <p:txBody>
          <a:bodyPr>
            <a:normAutofit/>
          </a:bodyPr>
          <a:lstStyle/>
          <a:p>
            <a:r>
              <a:rPr lang="en-CA" dirty="0">
                <a:latin typeface="Times New Roman" panose="02020603050405020304" pitchFamily="18" charset="0"/>
                <a:cs typeface="Times New Roman" panose="02020603050405020304" pitchFamily="18" charset="0"/>
              </a:rPr>
              <a:t>Throughout the </a:t>
            </a:r>
            <a:r>
              <a:rPr lang="en-CA" dirty="0" smtClean="0">
                <a:latin typeface="Times New Roman" panose="02020603050405020304" pitchFamily="18" charset="0"/>
                <a:cs typeface="Times New Roman" panose="02020603050405020304" pitchFamily="18" charset="0"/>
              </a:rPr>
              <a:t>1800’s, especially towards the early 20</a:t>
            </a:r>
            <a:r>
              <a:rPr lang="en-CA" baseline="30000" dirty="0" smtClean="0">
                <a:latin typeface="Times New Roman" panose="02020603050405020304" pitchFamily="18" charset="0"/>
                <a:cs typeface="Times New Roman" panose="02020603050405020304" pitchFamily="18" charset="0"/>
              </a:rPr>
              <a:t>th</a:t>
            </a:r>
            <a:r>
              <a:rPr lang="en-CA" dirty="0" smtClean="0">
                <a:latin typeface="Times New Roman" panose="02020603050405020304" pitchFamily="18" charset="0"/>
                <a:cs typeface="Times New Roman" panose="02020603050405020304" pitchFamily="18" charset="0"/>
              </a:rPr>
              <a:t> century,  Nationalism was a great fire in the hearts of nations worldwide.  People have a natural tendency to be patriotic and proud of their roots but the political powers at be during the 1800’s exaggerated their pride and forced ideas of superiority in their faces by way of propaganda.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986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Was it a just treaty?</a:t>
            </a:r>
            <a:endParaRPr lang="en-CA" dirty="0"/>
          </a:p>
        </p:txBody>
      </p:sp>
      <p:sp>
        <p:nvSpPr>
          <p:cNvPr id="3" name="Content Placeholder 2"/>
          <p:cNvSpPr>
            <a:spLocks noGrp="1"/>
          </p:cNvSpPr>
          <p:nvPr>
            <p:ph idx="1"/>
          </p:nvPr>
        </p:nvSpPr>
        <p:spPr/>
        <p:txBody>
          <a:bodyPr/>
          <a:lstStyle/>
          <a:p>
            <a:pPr algn="ctr"/>
            <a:r>
              <a:rPr lang="en-CA" dirty="0" smtClean="0"/>
              <a:t>Why or Why not?</a:t>
            </a:r>
            <a:endParaRPr lang="en-CA" dirty="0"/>
          </a:p>
        </p:txBody>
      </p:sp>
    </p:spTree>
    <p:extLst>
      <p:ext uri="{BB962C8B-B14F-4D97-AF65-F5344CB8AC3E}">
        <p14:creationId xmlns:p14="http://schemas.microsoft.com/office/powerpoint/2010/main" val="28732043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League of Nations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365125"/>
            <a:ext cx="6288505" cy="6246581"/>
          </a:xfrm>
        </p:spPr>
      </p:pic>
    </p:spTree>
    <p:extLst>
      <p:ext uri="{BB962C8B-B14F-4D97-AF65-F5344CB8AC3E}">
        <p14:creationId xmlns:p14="http://schemas.microsoft.com/office/powerpoint/2010/main" val="5806416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League of Nations</a:t>
            </a:r>
            <a:endParaRPr lang="en-CA" dirty="0"/>
          </a:p>
        </p:txBody>
      </p:sp>
      <p:sp>
        <p:nvSpPr>
          <p:cNvPr id="3" name="Content Placeholder 2"/>
          <p:cNvSpPr>
            <a:spLocks noGrp="1"/>
          </p:cNvSpPr>
          <p:nvPr>
            <p:ph idx="1"/>
          </p:nvPr>
        </p:nvSpPr>
        <p:spPr/>
        <p:txBody>
          <a:bodyPr>
            <a:normAutofit lnSpcReduction="10000"/>
          </a:bodyPr>
          <a:lstStyle/>
          <a:p>
            <a:r>
              <a:rPr lang="en-CA" dirty="0"/>
              <a:t>The League of Nations </a:t>
            </a:r>
            <a:r>
              <a:rPr lang="en-CA" dirty="0" smtClean="0"/>
              <a:t>was </a:t>
            </a:r>
            <a:r>
              <a:rPr lang="en-CA" dirty="0"/>
              <a:t>an intergovernmental organisation founded on 10 January 1920 as a result of the Paris Peace Conference that ended the First World War</a:t>
            </a:r>
            <a:r>
              <a:rPr lang="en-CA" dirty="0" smtClean="0"/>
              <a:t>.</a:t>
            </a:r>
          </a:p>
          <a:p>
            <a:endParaRPr lang="en-CA" dirty="0" smtClean="0"/>
          </a:p>
          <a:p>
            <a:r>
              <a:rPr lang="en-CA" dirty="0" smtClean="0"/>
              <a:t> </a:t>
            </a:r>
            <a:r>
              <a:rPr lang="en-CA" dirty="0"/>
              <a:t>It was the first international organisation whose principal mission was to maintain world </a:t>
            </a:r>
            <a:r>
              <a:rPr lang="en-CA" dirty="0" smtClean="0"/>
              <a:t>peace.</a:t>
            </a:r>
          </a:p>
          <a:p>
            <a:endParaRPr lang="en-CA" dirty="0"/>
          </a:p>
          <a:p>
            <a:r>
              <a:rPr lang="en-CA" dirty="0" smtClean="0"/>
              <a:t>Its </a:t>
            </a:r>
            <a:r>
              <a:rPr lang="en-CA" dirty="0"/>
              <a:t>primary goals, as stated in its Covenant, included preventing wars through collective security and disarmament and settling international disputes through negotiation and arbitration.</a:t>
            </a:r>
          </a:p>
        </p:txBody>
      </p:sp>
    </p:spTree>
    <p:extLst>
      <p:ext uri="{BB962C8B-B14F-4D97-AF65-F5344CB8AC3E}">
        <p14:creationId xmlns:p14="http://schemas.microsoft.com/office/powerpoint/2010/main" val="39871074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1" y="1698270"/>
            <a:ext cx="2614301" cy="831286"/>
          </a:xfrm>
        </p:spPr>
        <p:txBody>
          <a:bodyPr>
            <a:noAutofit/>
          </a:bodyPr>
          <a:lstStyle/>
          <a:p>
            <a:r>
              <a:rPr lang="en-CA" sz="3200" dirty="0" smtClean="0"/>
              <a:t>Hall of Mirrors in Versailles where the Peace treaty was signed</a:t>
            </a:r>
            <a:endParaRPr lang="en-CA"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478" y="595030"/>
            <a:ext cx="7744974" cy="5688551"/>
          </a:xfrm>
        </p:spPr>
      </p:pic>
    </p:spTree>
    <p:extLst>
      <p:ext uri="{BB962C8B-B14F-4D97-AF65-F5344CB8AC3E}">
        <p14:creationId xmlns:p14="http://schemas.microsoft.com/office/powerpoint/2010/main" val="36051713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Impact of the Treaty of Versailles on Germany</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By 1919 </a:t>
            </a:r>
            <a:r>
              <a:rPr lang="en-CA" dirty="0"/>
              <a:t>Germany was no longer the second most economically advanced nation in the world. </a:t>
            </a:r>
            <a:endParaRPr lang="en-CA" dirty="0" smtClean="0"/>
          </a:p>
          <a:p>
            <a:pPr marL="0" indent="0">
              <a:buNone/>
            </a:pPr>
            <a:endParaRPr lang="en-CA" dirty="0" smtClean="0"/>
          </a:p>
          <a:p>
            <a:pPr marL="0" indent="0">
              <a:buNone/>
            </a:pPr>
            <a:r>
              <a:rPr lang="en-CA" dirty="0" smtClean="0"/>
              <a:t>The </a:t>
            </a:r>
            <a:r>
              <a:rPr lang="en-CA" dirty="0"/>
              <a:t>immediate economic consequences of the terms of the Treaty of Versailles were a significant concern and added to Germany's humiliation. </a:t>
            </a:r>
            <a:endParaRPr lang="en-CA" dirty="0" smtClean="0"/>
          </a:p>
          <a:p>
            <a:pPr marL="0" indent="0">
              <a:buNone/>
            </a:pPr>
            <a:endParaRPr lang="en-CA" dirty="0" smtClean="0"/>
          </a:p>
          <a:p>
            <a:pPr marL="0" indent="0">
              <a:buNone/>
            </a:pPr>
            <a:r>
              <a:rPr lang="en-CA" dirty="0" smtClean="0"/>
              <a:t>Under </a:t>
            </a:r>
            <a:r>
              <a:rPr lang="en-CA" dirty="0"/>
              <a:t>the terms of </a:t>
            </a:r>
            <a:r>
              <a:rPr lang="en-CA" dirty="0" smtClean="0"/>
              <a:t>the </a:t>
            </a:r>
            <a:r>
              <a:rPr lang="en-CA" dirty="0"/>
              <a:t>treaty Germany had to pay huge sums in reparations.</a:t>
            </a:r>
          </a:p>
        </p:txBody>
      </p:sp>
    </p:spTree>
    <p:extLst>
      <p:ext uri="{BB962C8B-B14F-4D97-AF65-F5344CB8AC3E}">
        <p14:creationId xmlns:p14="http://schemas.microsoft.com/office/powerpoint/2010/main" val="30652968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145279" y="365125"/>
            <a:ext cx="11921383" cy="6420236"/>
          </a:xfrm>
        </p:spPr>
        <p:txBody>
          <a:bodyPr>
            <a:normAutofit fontScale="85000" lnSpcReduction="20000"/>
          </a:bodyPr>
          <a:lstStyle/>
          <a:p>
            <a:r>
              <a:rPr lang="en-CA" dirty="0" smtClean="0"/>
              <a:t> </a:t>
            </a:r>
            <a:r>
              <a:rPr lang="en-CA" dirty="0"/>
              <a:t>Germany </a:t>
            </a:r>
            <a:r>
              <a:rPr lang="en-CA" dirty="0" smtClean="0"/>
              <a:t>was viewed as </a:t>
            </a:r>
            <a:r>
              <a:rPr lang="en-CA" dirty="0"/>
              <a:t>the chief instigator of the </a:t>
            </a:r>
            <a:r>
              <a:rPr lang="en-CA" dirty="0" smtClean="0"/>
              <a:t>conflict</a:t>
            </a:r>
            <a:r>
              <a:rPr lang="en-CA" dirty="0"/>
              <a:t>.</a:t>
            </a:r>
            <a:endParaRPr lang="en-CA" dirty="0" smtClean="0"/>
          </a:p>
          <a:p>
            <a:r>
              <a:rPr lang="en-CA" dirty="0"/>
              <a:t>F</a:t>
            </a:r>
            <a:r>
              <a:rPr lang="en-CA" dirty="0" smtClean="0"/>
              <a:t>orced </a:t>
            </a:r>
            <a:r>
              <a:rPr lang="en-CA" dirty="0"/>
              <a:t>Germany to concede territories to </a:t>
            </a:r>
            <a:r>
              <a:rPr lang="en-CA" dirty="0" smtClean="0"/>
              <a:t>Belgium, Czechoslovakia, </a:t>
            </a:r>
            <a:r>
              <a:rPr lang="en-CA" dirty="0"/>
              <a:t>and </a:t>
            </a:r>
            <a:r>
              <a:rPr lang="en-CA" dirty="0" smtClean="0"/>
              <a:t>Poland. The </a:t>
            </a:r>
            <a:r>
              <a:rPr lang="en-CA" dirty="0"/>
              <a:t>Germans returned Alsace and </a:t>
            </a:r>
            <a:r>
              <a:rPr lang="en-CA" dirty="0" smtClean="0"/>
              <a:t>Lorraine </a:t>
            </a:r>
            <a:r>
              <a:rPr lang="en-CA" dirty="0"/>
              <a:t>to France. </a:t>
            </a:r>
            <a:endParaRPr lang="en-CA" dirty="0" smtClean="0"/>
          </a:p>
          <a:p>
            <a:r>
              <a:rPr lang="en-CA" dirty="0" smtClean="0"/>
              <a:t>All </a:t>
            </a:r>
            <a:r>
              <a:rPr lang="en-CA" dirty="0"/>
              <a:t>German overseas colonies became League of Nation </a:t>
            </a:r>
            <a:r>
              <a:rPr lang="en-CA" dirty="0" smtClean="0"/>
              <a:t>Mandates.</a:t>
            </a:r>
          </a:p>
          <a:p>
            <a:r>
              <a:rPr lang="en-CA" dirty="0" smtClean="0"/>
              <a:t>The </a:t>
            </a:r>
            <a:r>
              <a:rPr lang="en-CA" dirty="0"/>
              <a:t>treaty demanded demilitarization and occupation of the </a:t>
            </a:r>
            <a:r>
              <a:rPr lang="en-CA" dirty="0" smtClean="0"/>
              <a:t>Rhineland.</a:t>
            </a:r>
            <a:endParaRPr lang="en-CA" dirty="0"/>
          </a:p>
          <a:p>
            <a:r>
              <a:rPr lang="en-CA" dirty="0" smtClean="0"/>
              <a:t>Perhaps </a:t>
            </a:r>
            <a:r>
              <a:rPr lang="en-CA" dirty="0"/>
              <a:t>the most humiliating portion of the treaty for defeated Germany was Article 231, commonly known as </a:t>
            </a:r>
            <a:r>
              <a:rPr lang="en-CA" dirty="0">
                <a:solidFill>
                  <a:srgbClr val="FF0000"/>
                </a:solidFill>
              </a:rPr>
              <a:t>the "War Guilt Clause," </a:t>
            </a:r>
            <a:r>
              <a:rPr lang="en-CA" dirty="0"/>
              <a:t>which forced the German nation to accept complete responsibility for initiating World War I. As such Germany was liable for all material damages, and France's premier Georges Clemenceau particularly insisted on imposing enormous reparation payments. Aware that Germany would probably not be able to pay such a towering debt, Clemenceau and the French nevertheless greatly feared rapid German recovery and the initiation of a new war against France. Hence, the French sought in the postwar treaty to limit Germany's potential to regain its economic superiority and to rearm. </a:t>
            </a:r>
            <a:endParaRPr lang="en-CA" dirty="0" smtClean="0"/>
          </a:p>
          <a:p>
            <a:r>
              <a:rPr lang="en-CA" dirty="0" smtClean="0"/>
              <a:t>The </a:t>
            </a:r>
            <a:r>
              <a:rPr lang="en-CA" dirty="0"/>
              <a:t>German army was to be limited to 100,000 men, and conscription proscribed; the treaty restricted the Navy to vessels under 10,000 tons, with a ban on the acquisition or maintenance of a submarine fleet. </a:t>
            </a:r>
          </a:p>
          <a:p>
            <a:r>
              <a:rPr lang="en-CA" dirty="0"/>
              <a:t>Moreover, Germany was forbidden to maintain an air force. Finally, Germany was required to conduct war crimes proceedings against the Kaiser and other leaders for waging aggressive war. The subsequent Leipzig Trials, without the Kaiser or other significant national leaders in the dock, resulted largely in acquittals and were widely perceived as a sham, even in Germany. </a:t>
            </a:r>
          </a:p>
          <a:p>
            <a:endParaRPr lang="en-CA" dirty="0"/>
          </a:p>
          <a:p>
            <a:endParaRPr lang="en-CA" dirty="0"/>
          </a:p>
        </p:txBody>
      </p:sp>
    </p:spTree>
    <p:extLst>
      <p:ext uri="{BB962C8B-B14F-4D97-AF65-F5344CB8AC3E}">
        <p14:creationId xmlns:p14="http://schemas.microsoft.com/office/powerpoint/2010/main" val="37158812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94005" y="365125"/>
            <a:ext cx="11929928" cy="6317686"/>
          </a:xfrm>
        </p:spPr>
        <p:txBody>
          <a:bodyPr>
            <a:normAutofit fontScale="85000" lnSpcReduction="20000"/>
          </a:bodyPr>
          <a:lstStyle/>
          <a:p>
            <a:r>
              <a:rPr lang="en-CA" dirty="0"/>
              <a:t>The newly formed German democratic government saw the Versailles Treaty as a “dictated </a:t>
            </a:r>
            <a:r>
              <a:rPr lang="en-CA" dirty="0" smtClean="0"/>
              <a:t>peace”. Although </a:t>
            </a:r>
            <a:r>
              <a:rPr lang="en-CA" dirty="0"/>
              <a:t>France, which had suffered more materially than the other parties in the “Big Four,” had insisted upon harsh terms, the peace treaty did not ultimately help to settle the international disputes which had initiated World War I. </a:t>
            </a:r>
            <a:endParaRPr lang="en-CA" dirty="0" smtClean="0"/>
          </a:p>
          <a:p>
            <a:r>
              <a:rPr lang="en-CA" dirty="0" smtClean="0"/>
              <a:t>The </a:t>
            </a:r>
            <a:r>
              <a:rPr lang="en-CA" dirty="0"/>
              <a:t>dreadful sacrifices of war and tremendous loss of life, suffered on all sides, weighed heavily not only upon the losers of the conflict, but also upon those combatants on the winning </a:t>
            </a:r>
            <a:r>
              <a:rPr lang="en-CA" dirty="0" smtClean="0"/>
              <a:t>side. </a:t>
            </a:r>
            <a:endParaRPr lang="en-CA" dirty="0"/>
          </a:p>
          <a:p>
            <a:r>
              <a:rPr lang="en-CA" dirty="0"/>
              <a:t>For </a:t>
            </a:r>
            <a:r>
              <a:rPr lang="en-CA" dirty="0" smtClean="0"/>
              <a:t>the </a:t>
            </a:r>
            <a:r>
              <a:rPr lang="en-CA" dirty="0"/>
              <a:t>populations of the defeated powers—Germany, Austria, Hungary, and Bulgaria—the respective peace treaties appeared an unfair punishment, and their </a:t>
            </a:r>
            <a:r>
              <a:rPr lang="en-CA" dirty="0" smtClean="0"/>
              <a:t>governments quickly </a:t>
            </a:r>
            <a:r>
              <a:rPr lang="en-CA" dirty="0"/>
              <a:t>resorted to violating the military and financial terms of the accords. Efforts to revise and defy the more burdensome provisions of the peace became a key element in their respective foreign policies and proved a destabilizing factor in international politics. </a:t>
            </a:r>
          </a:p>
          <a:p>
            <a:r>
              <a:rPr lang="en-CA" dirty="0"/>
              <a:t>The war guilt </a:t>
            </a:r>
            <a:r>
              <a:rPr lang="en-CA" dirty="0" smtClean="0"/>
              <a:t>clause and </a:t>
            </a:r>
            <a:r>
              <a:rPr lang="en-CA" dirty="0"/>
              <a:t>the limitations on the German military were particularly onerous in the minds of most Germans, and revision of the Versailles Treaty represented one of the platforms that gave radical right wing parties in Germany, including Hitler's Nazi Party, such credibility to mainstream voters in the 1920s and early 1930s. Promises to rearm, to reclaim German territory, particularly in the East, to remilitarize the Rhineland, and to regain prominence again among the European and world powers after such a humiliating defeat and peace, stoked </a:t>
            </a:r>
            <a:r>
              <a:rPr lang="en-CA" dirty="0" smtClean="0"/>
              <a:t>Nationalistic </a:t>
            </a:r>
            <a:r>
              <a:rPr lang="en-CA" dirty="0"/>
              <a:t>sentiment and helped average voters to overlook the more radical tenets of Nazi ideology. </a:t>
            </a:r>
          </a:p>
          <a:p>
            <a:endParaRPr lang="en-CA" dirty="0"/>
          </a:p>
          <a:p>
            <a:endParaRPr lang="en-CA" dirty="0"/>
          </a:p>
        </p:txBody>
      </p:sp>
    </p:spTree>
    <p:extLst>
      <p:ext uri="{BB962C8B-B14F-4D97-AF65-F5344CB8AC3E}">
        <p14:creationId xmlns:p14="http://schemas.microsoft.com/office/powerpoint/2010/main" val="20064369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82011" y="444380"/>
            <a:ext cx="11562460" cy="6281159"/>
          </a:xfrm>
        </p:spPr>
        <p:txBody>
          <a:bodyPr>
            <a:normAutofit fontScale="85000" lnSpcReduction="20000"/>
          </a:bodyPr>
          <a:lstStyle/>
          <a:p>
            <a:r>
              <a:rPr lang="en-CA" dirty="0"/>
              <a:t>The burdensome reparations, coupled with a general inflationary period in Europe in the 1920s, caused spiraling hyperinflation of the German </a:t>
            </a:r>
            <a:r>
              <a:rPr lang="en-CA" dirty="0" err="1"/>
              <a:t>Reichsmark</a:t>
            </a:r>
            <a:r>
              <a:rPr lang="en-CA" dirty="0"/>
              <a:t> by 1923. This hyperinflationary period combined with the effects of the Great Depression (beginning in 1929) seriously to undermine the stability of the German economy, wiping out the personal savings of the middle class and spurring massive unemployment. Such economic chaos did much to increase social unrest, destabilizing the fragile Weimar Republic. </a:t>
            </a:r>
          </a:p>
          <a:p>
            <a:endParaRPr lang="en-CA" dirty="0"/>
          </a:p>
          <a:p>
            <a:r>
              <a:rPr lang="en-CA" dirty="0"/>
              <a:t>Finally, the efforts of the Western European powers to marginalize Germany through the Versailles Treaty undermined and isolated German democratic leaders. Particularly deleterious in connection with the harsh provisions of Versailles was the rampant conviction among many in the general population that Germany had been “stabbed in the back” by the “November criminals”—those who had helped to form the new Weimar government and broker the peace which Germans had so desperately wanted, but which ended so disastrously in Versailles. Many Germans forgot that they had applauded the fall of the Kaiser, had initially welcomed parliamentary democratic reform, and had rejoiced at the armistice. They recalled only that the German Left—Socialists, Communists and Jews, in common imagination—had surrendered German honor to an ignominious peace when no foreign armies had even set foot on German soil. </a:t>
            </a:r>
            <a:endParaRPr lang="en-CA" dirty="0" smtClean="0"/>
          </a:p>
          <a:p>
            <a:endParaRPr lang="en-CA" dirty="0"/>
          </a:p>
          <a:p>
            <a:r>
              <a:rPr lang="en-CA" dirty="0" smtClean="0"/>
              <a:t>All this instability, hardship and demoralisation of a nation set the scene for…..</a:t>
            </a:r>
            <a:endParaRPr lang="en-CA" dirty="0"/>
          </a:p>
        </p:txBody>
      </p:sp>
    </p:spTree>
    <p:extLst>
      <p:ext uri="{BB962C8B-B14F-4D97-AF65-F5344CB8AC3E}">
        <p14:creationId xmlns:p14="http://schemas.microsoft.com/office/powerpoint/2010/main" val="40813288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new radical government that could return Germany to her former glory….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904285">
            <a:off x="7453781" y="2278247"/>
            <a:ext cx="4305669" cy="24219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1511">
            <a:off x="397142" y="2040250"/>
            <a:ext cx="4445000" cy="3187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542" y="1610113"/>
            <a:ext cx="3458346" cy="4904563"/>
          </a:xfrm>
          <a:prstGeom prst="rect">
            <a:avLst/>
          </a:prstGeom>
        </p:spPr>
      </p:pic>
    </p:spTree>
    <p:extLst>
      <p:ext uri="{BB962C8B-B14F-4D97-AF65-F5344CB8AC3E}">
        <p14:creationId xmlns:p14="http://schemas.microsoft.com/office/powerpoint/2010/main" val="40583299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883" y="264921"/>
            <a:ext cx="8907431" cy="6205008"/>
          </a:xfrm>
        </p:spPr>
      </p:pic>
    </p:spTree>
    <p:extLst>
      <p:ext uri="{BB962C8B-B14F-4D97-AF65-F5344CB8AC3E}">
        <p14:creationId xmlns:p14="http://schemas.microsoft.com/office/powerpoint/2010/main" val="259875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Nationalism</a:t>
            </a:r>
            <a:endParaRPr lang="en-CA" dirty="0"/>
          </a:p>
        </p:txBody>
      </p:sp>
      <p:sp>
        <p:nvSpPr>
          <p:cNvPr id="3" name="Content Placeholder 2"/>
          <p:cNvSpPr>
            <a:spLocks noGrp="1"/>
          </p:cNvSpPr>
          <p:nvPr>
            <p:ph sz="quarter" idx="4294967295"/>
          </p:nvPr>
        </p:nvSpPr>
        <p:spPr>
          <a:xfrm>
            <a:off x="685800" y="2063396"/>
            <a:ext cx="10394707" cy="3311189"/>
          </a:xfrm>
          <a:prstGeom prst="rect">
            <a:avLst/>
          </a:prstGeom>
        </p:spPr>
        <p:txBody>
          <a:bodyPr/>
          <a:lstStyle/>
          <a:p>
            <a:r>
              <a:rPr lang="en-CA" dirty="0">
                <a:latin typeface="Times New Roman" panose="02020603050405020304" pitchFamily="18" charset="0"/>
                <a:cs typeface="Times New Roman" panose="02020603050405020304" pitchFamily="18" charset="0"/>
              </a:rPr>
              <a:t>Nationalism was taught in schools, emphasized by newspapers, preached and mocked and sung into men. Men were brought to feel that they were as improper without a nationality as without their clothes in a crowded assembly.</a:t>
            </a:r>
          </a:p>
          <a:p>
            <a:endParaRPr lang="en-CA" dirty="0"/>
          </a:p>
        </p:txBody>
      </p:sp>
    </p:spTree>
    <p:extLst>
      <p:ext uri="{BB962C8B-B14F-4D97-AF65-F5344CB8AC3E}">
        <p14:creationId xmlns:p14="http://schemas.microsoft.com/office/powerpoint/2010/main" val="70257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People went crazy for what?</a:t>
            </a:r>
            <a:endParaRPr lang="en-CA" dirty="0"/>
          </a:p>
        </p:txBody>
      </p:sp>
      <p:sp>
        <p:nvSpPr>
          <p:cNvPr id="3" name="Content Placeholder 2"/>
          <p:cNvSpPr>
            <a:spLocks noGrp="1"/>
          </p:cNvSpPr>
          <p:nvPr>
            <p:ph sz="quarter" idx="4294967295"/>
          </p:nvPr>
        </p:nvSpPr>
        <p:spPr>
          <a:xfrm>
            <a:off x="685800" y="2063396"/>
            <a:ext cx="10394707" cy="3311189"/>
          </a:xfrm>
          <a:prstGeom prst="rect">
            <a:avLst/>
          </a:prstGeom>
        </p:spPr>
        <p:txBody>
          <a:bodyPr/>
          <a:lstStyle/>
          <a:p>
            <a:r>
              <a:rPr lang="en-CA" dirty="0" smtClean="0">
                <a:latin typeface="Times New Roman" panose="02020603050405020304" pitchFamily="18" charset="0"/>
                <a:cs typeface="Times New Roman" panose="02020603050405020304" pitchFamily="18" charset="0"/>
              </a:rPr>
              <a:t>The main reason for Nationalist attitudes in the 1800’s was because each nation had the right to protest freedom and the right to self-determination, the </a:t>
            </a:r>
            <a:r>
              <a:rPr lang="en-CA" dirty="0">
                <a:latin typeface="Times New Roman" panose="02020603050405020304" pitchFamily="18" charset="0"/>
                <a:cs typeface="Times New Roman" panose="02020603050405020304" pitchFamily="18" charset="0"/>
              </a:rPr>
              <a:t>claim of every nation to manage all its affairs within its own territory, regardless of any other nation.</a:t>
            </a:r>
          </a:p>
        </p:txBody>
      </p:sp>
    </p:spTree>
    <p:extLst>
      <p:ext uri="{BB962C8B-B14F-4D97-AF65-F5344CB8AC3E}">
        <p14:creationId xmlns:p14="http://schemas.microsoft.com/office/powerpoint/2010/main" val="275458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982" y="212464"/>
            <a:ext cx="10396882" cy="1250576"/>
          </a:xfrm>
        </p:spPr>
        <p:txBody>
          <a:bodyPr>
            <a:normAutofit/>
          </a:bodyPr>
          <a:lstStyle/>
          <a:p>
            <a:pPr algn="ctr"/>
            <a:r>
              <a:rPr lang="en-CA" sz="2400" dirty="0" smtClean="0"/>
              <a:t>Interpret the source:</a:t>
            </a:r>
            <a:br>
              <a:rPr lang="en-CA" sz="2400" dirty="0" smtClean="0"/>
            </a:br>
            <a:r>
              <a:rPr lang="en-CA" sz="2400" dirty="0" smtClean="0"/>
              <a:t>What does this cartoon say about nationalism?</a:t>
            </a:r>
            <a:endParaRPr lang="en-CA"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772" y="1723016"/>
            <a:ext cx="7996903" cy="4494904"/>
          </a:xfrm>
          <a:prstGeom prst="rect">
            <a:avLst/>
          </a:prstGeom>
        </p:spPr>
      </p:pic>
      <p:sp>
        <p:nvSpPr>
          <p:cNvPr id="6" name="TextBox 5"/>
          <p:cNvSpPr txBox="1"/>
          <p:nvPr/>
        </p:nvSpPr>
        <p:spPr>
          <a:xfrm>
            <a:off x="150607" y="1463040"/>
            <a:ext cx="1990165" cy="1200329"/>
          </a:xfrm>
          <a:prstGeom prst="rect">
            <a:avLst/>
          </a:prstGeom>
          <a:noFill/>
        </p:spPr>
        <p:txBody>
          <a:bodyPr wrap="square" rtlCol="0">
            <a:spAutoFit/>
          </a:bodyPr>
          <a:lstStyle/>
          <a:p>
            <a:r>
              <a:rPr lang="en-CA" dirty="0" smtClean="0"/>
              <a:t>Is there a positive or negative connotation to this political cartoon?</a:t>
            </a:r>
            <a:endParaRPr lang="en-CA" dirty="0"/>
          </a:p>
        </p:txBody>
      </p:sp>
      <p:sp>
        <p:nvSpPr>
          <p:cNvPr id="7" name="TextBox 6"/>
          <p:cNvSpPr txBox="1"/>
          <p:nvPr/>
        </p:nvSpPr>
        <p:spPr>
          <a:xfrm>
            <a:off x="9991165" y="389965"/>
            <a:ext cx="1893346" cy="1200329"/>
          </a:xfrm>
          <a:prstGeom prst="rect">
            <a:avLst/>
          </a:prstGeom>
          <a:noFill/>
        </p:spPr>
        <p:txBody>
          <a:bodyPr wrap="square" rtlCol="0">
            <a:spAutoFit/>
          </a:bodyPr>
          <a:lstStyle/>
          <a:p>
            <a:r>
              <a:rPr lang="en-CA" dirty="0" smtClean="0"/>
              <a:t>Are there  identifiable symbols in the cartoon?</a:t>
            </a:r>
            <a:endParaRPr lang="en-CA" dirty="0"/>
          </a:p>
        </p:txBody>
      </p:sp>
      <p:sp>
        <p:nvSpPr>
          <p:cNvPr id="8" name="TextBox 7"/>
          <p:cNvSpPr txBox="1"/>
          <p:nvPr/>
        </p:nvSpPr>
        <p:spPr>
          <a:xfrm>
            <a:off x="10281621" y="4422290"/>
            <a:ext cx="1602890" cy="646331"/>
          </a:xfrm>
          <a:prstGeom prst="rect">
            <a:avLst/>
          </a:prstGeom>
          <a:noFill/>
        </p:spPr>
        <p:txBody>
          <a:bodyPr wrap="square" rtlCol="0">
            <a:spAutoFit/>
          </a:bodyPr>
          <a:lstStyle/>
          <a:p>
            <a:r>
              <a:rPr lang="en-CA" dirty="0" smtClean="0"/>
              <a:t>What’s the message?</a:t>
            </a:r>
            <a:endParaRPr lang="en-CA" dirty="0"/>
          </a:p>
        </p:txBody>
      </p:sp>
    </p:spTree>
    <p:extLst>
      <p:ext uri="{BB962C8B-B14F-4D97-AF65-F5344CB8AC3E}">
        <p14:creationId xmlns:p14="http://schemas.microsoft.com/office/powerpoint/2010/main" val="101592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Unit 1: Alliances and Treaties</a:t>
            </a:r>
            <a:endParaRPr lang="en-CA" dirty="0"/>
          </a:p>
        </p:txBody>
      </p:sp>
      <p:sp>
        <p:nvSpPr>
          <p:cNvPr id="5" name="Content Placeholder 4"/>
          <p:cNvSpPr>
            <a:spLocks noGrp="1"/>
          </p:cNvSpPr>
          <p:nvPr>
            <p:ph idx="1"/>
          </p:nvPr>
        </p:nvSpPr>
        <p:spPr>
          <a:xfrm>
            <a:off x="502920" y="1630680"/>
            <a:ext cx="11064240" cy="5029200"/>
          </a:xfrm>
        </p:spPr>
        <p:txBody>
          <a:bodyPr>
            <a:normAutofit/>
          </a:bodyPr>
          <a:lstStyle/>
          <a:p>
            <a:r>
              <a:rPr lang="en-CA" sz="3200" dirty="0" smtClean="0"/>
              <a:t>Treaty of London: 1915</a:t>
            </a:r>
          </a:p>
          <a:p>
            <a:pPr lvl="1"/>
            <a:r>
              <a:rPr lang="en-CA" sz="2800" dirty="0" smtClean="0"/>
              <a:t>Leading up to WW1 Italy was supposed to be part of the Triple Alliance.  Instead, Italy stayed out of the war to wait and see how it progressed.  In April, 1915, She joined the Triple Entente.  </a:t>
            </a:r>
          </a:p>
          <a:p>
            <a:pPr marL="457200" lvl="1" indent="0">
              <a:buNone/>
            </a:pPr>
            <a:endParaRPr lang="en-CA" sz="2800" dirty="0"/>
          </a:p>
          <a:p>
            <a:pPr lvl="1"/>
            <a:r>
              <a:rPr lang="en-CA" sz="2800" dirty="0" smtClean="0"/>
              <a:t>Italy’s government at the time was deadlocked.  They couldn’t decide whether to join the war or stay out of the way.  Some wanted to join and some didn’t. So they decided to stay out…until, Britain made them an offer they couldn’t refuse.  Britain wanted Italy to join their side to strengthen the Western Front.  They thought Italy could open a new front of defense. </a:t>
            </a:r>
          </a:p>
          <a:p>
            <a:pPr marL="457200" lvl="1" indent="0">
              <a:buNone/>
            </a:pPr>
            <a:endParaRPr lang="en-CA" dirty="0" smtClean="0"/>
          </a:p>
          <a:p>
            <a:pPr lvl="1"/>
            <a:endParaRPr lang="en-CA" dirty="0"/>
          </a:p>
        </p:txBody>
      </p:sp>
    </p:spTree>
    <p:extLst>
      <p:ext uri="{BB962C8B-B14F-4D97-AF65-F5344CB8AC3E}">
        <p14:creationId xmlns:p14="http://schemas.microsoft.com/office/powerpoint/2010/main" val="94232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3200" dirty="0" smtClean="0"/>
              <a:t>They believed having Italy fighting could relieve some of the pressures elsewhere but it turned out to be a military failure. </a:t>
            </a:r>
          </a:p>
          <a:p>
            <a:r>
              <a:rPr lang="en-CA" sz="3200" dirty="0" smtClean="0"/>
              <a:t>Treaty of London: Britain offered large sections of territory in the Adriatic sea if Italy would join their side.  Italy also believed if they helped win the war then they would be paid back tenfold once the Peace conference occurred. Long story short: they lost the battles they fought on the western front and so they were left behind or not given anything of worth at the conference. This angered the Italians!</a:t>
            </a:r>
            <a:endParaRPr lang="en-CA" sz="3200" dirty="0"/>
          </a:p>
        </p:txBody>
      </p:sp>
    </p:spTree>
    <p:extLst>
      <p:ext uri="{BB962C8B-B14F-4D97-AF65-F5344CB8AC3E}">
        <p14:creationId xmlns:p14="http://schemas.microsoft.com/office/powerpoint/2010/main" val="354707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Dual Alliance</a:t>
            </a:r>
            <a:endParaRPr lang="en-CA" dirty="0"/>
          </a:p>
        </p:txBody>
      </p:sp>
      <p:sp>
        <p:nvSpPr>
          <p:cNvPr id="3" name="Content Placeholder 2"/>
          <p:cNvSpPr>
            <a:spLocks noGrp="1"/>
          </p:cNvSpPr>
          <p:nvPr>
            <p:ph idx="1"/>
          </p:nvPr>
        </p:nvSpPr>
        <p:spPr/>
        <p:txBody>
          <a:bodyPr>
            <a:normAutofit/>
          </a:bodyPr>
          <a:lstStyle/>
          <a:p>
            <a:r>
              <a:rPr lang="en-CA" sz="3600" dirty="0" smtClean="0"/>
              <a:t>Defensive alliance between Germany and Austria-Hungary created in 1879 as part of Bismarck’s system of alliances to prevent/limit war.  Germany and A-H pledged to come to the other’s aid in case of an attack by Russia. </a:t>
            </a:r>
            <a:endParaRPr lang="en-CA" sz="3600" dirty="0"/>
          </a:p>
        </p:txBody>
      </p:sp>
    </p:spTree>
    <p:extLst>
      <p:ext uri="{BB962C8B-B14F-4D97-AF65-F5344CB8AC3E}">
        <p14:creationId xmlns:p14="http://schemas.microsoft.com/office/powerpoint/2010/main" val="167864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Reinsurance Treaty</a:t>
            </a:r>
            <a:endParaRPr lang="en-CA" dirty="0"/>
          </a:p>
        </p:txBody>
      </p:sp>
      <p:sp>
        <p:nvSpPr>
          <p:cNvPr id="3" name="Content Placeholder 2"/>
          <p:cNvSpPr>
            <a:spLocks noGrp="1"/>
          </p:cNvSpPr>
          <p:nvPr>
            <p:ph idx="1"/>
          </p:nvPr>
        </p:nvSpPr>
        <p:spPr/>
        <p:txBody>
          <a:bodyPr>
            <a:normAutofit/>
          </a:bodyPr>
          <a:lstStyle/>
          <a:p>
            <a:r>
              <a:rPr lang="en-CA" sz="3600" dirty="0" smtClean="0"/>
              <a:t>A secret agreement between Germany and Russia in 1887.  In this treaty they decided to remain neutral if the other became involved in a war wit another great power.  This would be nullified however, if Germany attacked France or if Russia attacked Austria.  </a:t>
            </a:r>
          </a:p>
          <a:p>
            <a:r>
              <a:rPr lang="en-CA" sz="3600" dirty="0" smtClean="0"/>
              <a:t>In 1890, when the treaty was not renewed, a Franco-Russian alliance began to take shape. </a:t>
            </a:r>
          </a:p>
        </p:txBody>
      </p:sp>
    </p:spTree>
    <p:extLst>
      <p:ext uri="{BB962C8B-B14F-4D97-AF65-F5344CB8AC3E}">
        <p14:creationId xmlns:p14="http://schemas.microsoft.com/office/powerpoint/2010/main" val="255646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Franco-Russian alliance</a:t>
            </a:r>
            <a:endParaRPr lang="en-CA" dirty="0"/>
          </a:p>
        </p:txBody>
      </p:sp>
      <p:sp>
        <p:nvSpPr>
          <p:cNvPr id="3" name="Content Placeholder 2"/>
          <p:cNvSpPr>
            <a:spLocks noGrp="1"/>
          </p:cNvSpPr>
          <p:nvPr>
            <p:ph idx="1"/>
          </p:nvPr>
        </p:nvSpPr>
        <p:spPr/>
        <p:txBody>
          <a:bodyPr>
            <a:normAutofit/>
          </a:bodyPr>
          <a:lstStyle/>
          <a:p>
            <a:r>
              <a:rPr lang="en-CA" sz="3600" dirty="0" smtClean="0"/>
              <a:t>1894 this occurred. When the Reinsurance treaty was not renewed, France swooped in to take Germany’s place. </a:t>
            </a:r>
            <a:endParaRPr lang="en-CA" sz="3600" dirty="0"/>
          </a:p>
        </p:txBody>
      </p:sp>
    </p:spTree>
    <p:extLst>
      <p:ext uri="{BB962C8B-B14F-4D97-AF65-F5344CB8AC3E}">
        <p14:creationId xmlns:p14="http://schemas.microsoft.com/office/powerpoint/2010/main" val="124480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maps.com/m/history/europe1914/europe191403s.gif"/>
          <p:cNvPicPr/>
          <p:nvPr/>
        </p:nvPicPr>
        <p:blipFill>
          <a:blip r:embed="rId2">
            <a:extLst>
              <a:ext uri="{28A0092B-C50C-407E-A947-70E740481C1C}">
                <a14:useLocalDpi xmlns:a14="http://schemas.microsoft.com/office/drawing/2010/main" val="0"/>
              </a:ext>
            </a:extLst>
          </a:blip>
          <a:srcRect/>
          <a:stretch>
            <a:fillRect/>
          </a:stretch>
        </p:blipFill>
        <p:spPr bwMode="auto">
          <a:xfrm>
            <a:off x="281642" y="1011218"/>
            <a:ext cx="5000363" cy="3442671"/>
          </a:xfrm>
          <a:prstGeom prst="rect">
            <a:avLst/>
          </a:prstGeom>
          <a:noFill/>
          <a:ln>
            <a:no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21" t="2564" r="3799"/>
          <a:stretch/>
        </p:blipFill>
        <p:spPr>
          <a:xfrm>
            <a:off x="5856457" y="1113948"/>
            <a:ext cx="5690083" cy="3237210"/>
          </a:xfrm>
          <a:prstGeom prst="rect">
            <a:avLst/>
          </a:prstGeom>
        </p:spPr>
      </p:pic>
    </p:spTree>
    <p:extLst>
      <p:ext uri="{BB962C8B-B14F-4D97-AF65-F5344CB8AC3E}">
        <p14:creationId xmlns:p14="http://schemas.microsoft.com/office/powerpoint/2010/main" val="342268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Triple Alliance</a:t>
            </a:r>
            <a:endParaRPr lang="en-CA" dirty="0"/>
          </a:p>
        </p:txBody>
      </p:sp>
      <p:sp>
        <p:nvSpPr>
          <p:cNvPr id="3" name="Content Placeholder 2"/>
          <p:cNvSpPr>
            <a:spLocks noGrp="1"/>
          </p:cNvSpPr>
          <p:nvPr>
            <p:ph idx="1"/>
          </p:nvPr>
        </p:nvSpPr>
        <p:spPr/>
        <p:txBody>
          <a:bodyPr>
            <a:normAutofit/>
          </a:bodyPr>
          <a:lstStyle/>
          <a:p>
            <a:r>
              <a:rPr lang="en-CA" sz="3200" dirty="0" smtClean="0"/>
              <a:t>1882 Austria-Hungary, Germany and Italy formed the TA.  They promised to defend each other if either were attacked.  The purpose of this alliance was to isolate France in the event of war.</a:t>
            </a:r>
            <a:endParaRPr lang="en-CA" sz="3200" dirty="0"/>
          </a:p>
        </p:txBody>
      </p:sp>
    </p:spTree>
    <p:extLst>
      <p:ext uri="{BB962C8B-B14F-4D97-AF65-F5344CB8AC3E}">
        <p14:creationId xmlns:p14="http://schemas.microsoft.com/office/powerpoint/2010/main" val="332352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Triple Entente</a:t>
            </a:r>
            <a:endParaRPr lang="en-CA" dirty="0"/>
          </a:p>
        </p:txBody>
      </p:sp>
      <p:sp>
        <p:nvSpPr>
          <p:cNvPr id="3" name="Content Placeholder 2"/>
          <p:cNvSpPr>
            <a:spLocks noGrp="1"/>
          </p:cNvSpPr>
          <p:nvPr>
            <p:ph idx="1"/>
          </p:nvPr>
        </p:nvSpPr>
        <p:spPr/>
        <p:txBody>
          <a:bodyPr>
            <a:normAutofit/>
          </a:bodyPr>
          <a:lstStyle/>
          <a:p>
            <a:r>
              <a:rPr lang="en-CA" sz="3200" dirty="0" smtClean="0"/>
              <a:t>1907 France, Russia and Britain formed the TE.  They did not promise to help each other but together they encircled Germany and Austria-Hungary.  They formed simply in response to the rising powers of Germany and AH. </a:t>
            </a:r>
            <a:endParaRPr lang="en-CA" sz="3200" dirty="0"/>
          </a:p>
        </p:txBody>
      </p:sp>
    </p:spTree>
    <p:extLst>
      <p:ext uri="{BB962C8B-B14F-4D97-AF65-F5344CB8AC3E}">
        <p14:creationId xmlns:p14="http://schemas.microsoft.com/office/powerpoint/2010/main" val="329735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Rivalry</a:t>
            </a:r>
            <a:endParaRPr lang="en-CA" dirty="0"/>
          </a:p>
        </p:txBody>
      </p:sp>
      <p:sp>
        <p:nvSpPr>
          <p:cNvPr id="3" name="Content Placeholder 2"/>
          <p:cNvSpPr>
            <a:spLocks noGrp="1"/>
          </p:cNvSpPr>
          <p:nvPr>
            <p:ph idx="1"/>
          </p:nvPr>
        </p:nvSpPr>
        <p:spPr>
          <a:xfrm>
            <a:off x="289560" y="1371600"/>
            <a:ext cx="11369040" cy="5212080"/>
          </a:xfrm>
        </p:spPr>
        <p:txBody>
          <a:bodyPr>
            <a:normAutofit lnSpcReduction="10000"/>
          </a:bodyPr>
          <a:lstStyle/>
          <a:p>
            <a:r>
              <a:rPr lang="en-CA" dirty="0" smtClean="0"/>
              <a:t>In the age of imperialism, Britain and Germany became keen economic competitors.  Leaders understood the economic strength was the true foundation of military and political power- hence they wanted colonies and the natural recourses and prestige that came with them.</a:t>
            </a:r>
          </a:p>
          <a:p>
            <a:r>
              <a:rPr lang="en-CA" dirty="0" smtClean="0"/>
              <a:t>Germanys economy was flourishing</a:t>
            </a:r>
            <a:r>
              <a:rPr lang="en-CA" dirty="0"/>
              <a:t> </a:t>
            </a:r>
            <a:r>
              <a:rPr lang="en-CA" dirty="0" smtClean="0"/>
              <a:t>(newly unified, annexation of Alsace-Lorraine, population surge, newer factories and technology than Britain </a:t>
            </a:r>
            <a:r>
              <a:rPr lang="en-CA" dirty="0" err="1" smtClean="0"/>
              <a:t>etc</a:t>
            </a:r>
            <a:r>
              <a:rPr lang="en-CA" dirty="0" smtClean="0"/>
              <a:t>). For example, by 1914 they were producing twice as much steel as Britain.</a:t>
            </a:r>
          </a:p>
          <a:p>
            <a:r>
              <a:rPr lang="en-CA" dirty="0" smtClean="0"/>
              <a:t>The German education system with its concentration on the sciences and tech produced the engineers and scientists needed to foster Germany’s developing technology.</a:t>
            </a:r>
          </a:p>
          <a:p>
            <a:r>
              <a:rPr lang="en-CA" dirty="0" smtClean="0"/>
              <a:t>British industries were older and becoming less efficient, by the early 1900’s they could not keep pace with Germany.</a:t>
            </a:r>
          </a:p>
        </p:txBody>
      </p:sp>
    </p:spTree>
    <p:extLst>
      <p:ext uri="{BB962C8B-B14F-4D97-AF65-F5344CB8AC3E}">
        <p14:creationId xmlns:p14="http://schemas.microsoft.com/office/powerpoint/2010/main" val="288174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Arms Race</a:t>
            </a:r>
            <a:endParaRPr lang="en-CA" dirty="0"/>
          </a:p>
        </p:txBody>
      </p:sp>
      <p:sp>
        <p:nvSpPr>
          <p:cNvPr id="3" name="Content Placeholder 2"/>
          <p:cNvSpPr>
            <a:spLocks noGrp="1"/>
          </p:cNvSpPr>
          <p:nvPr>
            <p:ph idx="1"/>
          </p:nvPr>
        </p:nvSpPr>
        <p:spPr>
          <a:xfrm>
            <a:off x="555477" y="1504060"/>
            <a:ext cx="7674123" cy="4811281"/>
          </a:xfrm>
        </p:spPr>
        <p:txBody>
          <a:bodyPr>
            <a:normAutofit fontScale="85000" lnSpcReduction="20000"/>
          </a:bodyPr>
          <a:lstStyle/>
          <a:p>
            <a:r>
              <a:rPr lang="en-CA" dirty="0"/>
              <a:t>From </a:t>
            </a:r>
            <a:r>
              <a:rPr lang="en-CA" dirty="0" smtClean="0"/>
              <a:t>1891 </a:t>
            </a:r>
            <a:r>
              <a:rPr lang="en-CA" dirty="0"/>
              <a:t>to 1919, an arms race between several European countries, including Germany, France, Russia, (as well as some other smaller countries,) took place. </a:t>
            </a:r>
            <a:endParaRPr lang="en-CA" dirty="0" smtClean="0"/>
          </a:p>
          <a:p>
            <a:r>
              <a:rPr lang="en-CA" dirty="0" smtClean="0"/>
              <a:t>British </a:t>
            </a:r>
            <a:r>
              <a:rPr lang="en-CA" dirty="0"/>
              <a:t>concern about rapid increase in German naval power resulted in a costly building competition of Dreadnought-class ships. </a:t>
            </a:r>
            <a:endParaRPr lang="en-CA" dirty="0" smtClean="0"/>
          </a:p>
          <a:p>
            <a:r>
              <a:rPr lang="en-CA" dirty="0" smtClean="0"/>
              <a:t>This </a:t>
            </a:r>
            <a:r>
              <a:rPr lang="en-CA" dirty="0"/>
              <a:t>tense arms race lasted until June 1914, when after two antagonistic power blocs were formed because of the rivalry, the World War broke out</a:t>
            </a:r>
            <a:r>
              <a:rPr lang="en-CA" dirty="0" smtClean="0"/>
              <a:t>.</a:t>
            </a:r>
          </a:p>
          <a:p>
            <a:r>
              <a:rPr lang="en-CA" dirty="0" smtClean="0"/>
              <a:t> </a:t>
            </a:r>
            <a:r>
              <a:rPr lang="en-CA" dirty="0"/>
              <a:t>If it weren't for this arms Race, World War I may never have taken place, as the governments of these nations would not have felt they had the military technology and navies to risk their citizens in the war. </a:t>
            </a:r>
            <a:endParaRPr lang="en-CA" dirty="0" smtClean="0"/>
          </a:p>
          <a:p>
            <a:r>
              <a:rPr lang="en-CA" dirty="0" smtClean="0"/>
              <a:t>After </a:t>
            </a:r>
            <a:r>
              <a:rPr lang="en-CA" dirty="0"/>
              <a:t>the war, a new arms race developed among the victorious </a:t>
            </a:r>
            <a:r>
              <a:rPr lang="en-CA" dirty="0" smtClean="0"/>
              <a:t>Allies.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267" y="491384"/>
            <a:ext cx="3191256" cy="2025353"/>
          </a:xfrm>
          <a:prstGeom prst="rect">
            <a:avLst/>
          </a:prstGeom>
        </p:spPr>
      </p:pic>
    </p:spTree>
    <p:extLst>
      <p:ext uri="{BB962C8B-B14F-4D97-AF65-F5344CB8AC3E}">
        <p14:creationId xmlns:p14="http://schemas.microsoft.com/office/powerpoint/2010/main" val="202319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Balkans</a:t>
            </a:r>
            <a:endParaRPr lang="en-CA" dirty="0"/>
          </a:p>
        </p:txBody>
      </p:sp>
      <p:sp>
        <p:nvSpPr>
          <p:cNvPr id="3" name="Subtitle 2"/>
          <p:cNvSpPr>
            <a:spLocks noGrp="1"/>
          </p:cNvSpPr>
          <p:nvPr>
            <p:ph type="subTitle" idx="1"/>
          </p:nvPr>
        </p:nvSpPr>
        <p:spPr/>
        <p:txBody>
          <a:bodyPr/>
          <a:lstStyle/>
          <a:p>
            <a:r>
              <a:rPr lang="en-CA" dirty="0" smtClean="0"/>
              <a:t>Powder keg ready to explode </a:t>
            </a:r>
            <a:endParaRPr lang="en-CA" dirty="0"/>
          </a:p>
        </p:txBody>
      </p:sp>
    </p:spTree>
    <p:extLst>
      <p:ext uri="{BB962C8B-B14F-4D97-AF65-F5344CB8AC3E}">
        <p14:creationId xmlns:p14="http://schemas.microsoft.com/office/powerpoint/2010/main" val="882778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edia.web.britannica.com/eb-media/50/89850-004-C88E1B75.gif">
            <a:hlinkClick r:id="rId2"/>
          </p:cNvPr>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572768" y="682752"/>
            <a:ext cx="8741664" cy="5754624"/>
          </a:xfrm>
          <a:prstGeom prst="rect">
            <a:avLst/>
          </a:prstGeom>
          <a:noFill/>
          <a:ln>
            <a:noFill/>
          </a:ln>
        </p:spPr>
      </p:pic>
    </p:spTree>
    <p:extLst>
      <p:ext uri="{BB962C8B-B14F-4D97-AF65-F5344CB8AC3E}">
        <p14:creationId xmlns:p14="http://schemas.microsoft.com/office/powerpoint/2010/main" val="302083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2.bc.edu/~heineman/maps/Balkans1911.jpg">
            <a:hlinkClick r:id="rId2"/>
          </p:cNvPr>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743712" y="329184"/>
            <a:ext cx="10716768" cy="6230112"/>
          </a:xfrm>
          <a:prstGeom prst="rect">
            <a:avLst/>
          </a:prstGeom>
          <a:noFill/>
          <a:ln>
            <a:noFill/>
          </a:ln>
        </p:spPr>
      </p:pic>
    </p:spTree>
    <p:extLst>
      <p:ext uri="{BB962C8B-B14F-4D97-AF65-F5344CB8AC3E}">
        <p14:creationId xmlns:p14="http://schemas.microsoft.com/office/powerpoint/2010/main" val="978486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info</a:t>
            </a:r>
            <a:endParaRPr lang="en-CA" dirty="0"/>
          </a:p>
        </p:txBody>
      </p:sp>
      <p:sp>
        <p:nvSpPr>
          <p:cNvPr id="3" name="Content Placeholder 2"/>
          <p:cNvSpPr>
            <a:spLocks noGrp="1"/>
          </p:cNvSpPr>
          <p:nvPr>
            <p:ph idx="1"/>
          </p:nvPr>
        </p:nvSpPr>
        <p:spPr/>
        <p:txBody>
          <a:bodyPr/>
          <a:lstStyle/>
          <a:p>
            <a:r>
              <a:rPr lang="en-CA" dirty="0" smtClean="0"/>
              <a:t>Ottoman Empire ruled over the Balkan territories.  Ottoman Empire=Turkey.  In the Balkans, Ethnic nationalism caused tensions to grow.  Too many groups were fighting for legitimacy.  (i.e., Montenegro, Bulgaria, Greece and Serbia)</a:t>
            </a:r>
          </a:p>
          <a:p>
            <a:r>
              <a:rPr lang="en-CA" dirty="0" smtClean="0"/>
              <a:t>The Balkans were a group of countries in Europe as shown above in previous maps. </a:t>
            </a:r>
          </a:p>
          <a:p>
            <a:r>
              <a:rPr lang="en-CA" dirty="0" smtClean="0"/>
              <a:t>Ottoman Empire had gained control of the Balkan states and held on until the late 1800’s-early 1900’s.  </a:t>
            </a:r>
            <a:endParaRPr lang="en-CA" dirty="0"/>
          </a:p>
        </p:txBody>
      </p:sp>
    </p:spTree>
    <p:extLst>
      <p:ext uri="{BB962C8B-B14F-4D97-AF65-F5344CB8AC3E}">
        <p14:creationId xmlns:p14="http://schemas.microsoft.com/office/powerpoint/2010/main" val="405373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Because of it’s multi-ethnic composition, however, the Turks failed to assimilate the people under one umbrella/empire and this eventually led to war. (2 wars actually).  There was constant unrest as the nationalists fought for power and freedom from the Turks. </a:t>
            </a:r>
          </a:p>
          <a:p>
            <a:r>
              <a:rPr lang="en-CA" dirty="0" smtClean="0"/>
              <a:t>Another FUN fact is that the ethnicities in each region were never big enough to be legitimated as a dominant power due to migration to other states so each group wanted to unite their people from many places.</a:t>
            </a:r>
            <a:endParaRPr lang="en-CA" dirty="0"/>
          </a:p>
        </p:txBody>
      </p:sp>
    </p:spTree>
    <p:extLst>
      <p:ext uri="{BB962C8B-B14F-4D97-AF65-F5344CB8AC3E}">
        <p14:creationId xmlns:p14="http://schemas.microsoft.com/office/powerpoint/2010/main" val="162476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As a result of this, powerful European nations like Russia, Germany, and Britain always got involved to back one ethnic group or another.  #</a:t>
            </a:r>
            <a:r>
              <a:rPr lang="en-CA" dirty="0" err="1" smtClean="0"/>
              <a:t>illsavetheday</a:t>
            </a:r>
            <a:r>
              <a:rPr lang="en-CA" dirty="0" smtClean="0"/>
              <a:t>. </a:t>
            </a:r>
          </a:p>
          <a:p>
            <a:r>
              <a:rPr lang="en-CA" dirty="0" smtClean="0"/>
              <a:t>Britain -&gt; Greeks</a:t>
            </a:r>
          </a:p>
          <a:p>
            <a:r>
              <a:rPr lang="en-CA" dirty="0" smtClean="0"/>
              <a:t>Russia -&gt;Slavic people-Serbs</a:t>
            </a:r>
          </a:p>
          <a:p>
            <a:r>
              <a:rPr lang="en-CA" dirty="0" smtClean="0"/>
              <a:t>Habsburgs (Austria) -&gt; Croats, Bosnians.</a:t>
            </a:r>
          </a:p>
          <a:p>
            <a:r>
              <a:rPr lang="en-CA" dirty="0" smtClean="0"/>
              <a:t>Whenever conflict arose (i.e., 1908 Turkish revolution), these countries and their accompanying muscle would push and shove for more land. </a:t>
            </a:r>
            <a:endParaRPr lang="en-CA" dirty="0"/>
          </a:p>
        </p:txBody>
      </p:sp>
    </p:spTree>
    <p:extLst>
      <p:ext uri="{BB962C8B-B14F-4D97-AF65-F5344CB8AC3E}">
        <p14:creationId xmlns:p14="http://schemas.microsoft.com/office/powerpoint/2010/main" val="412368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Main Causes of WWI</a:t>
            </a:r>
            <a:endParaRPr lang="en-CA" dirty="0"/>
          </a:p>
        </p:txBody>
      </p:sp>
      <p:sp>
        <p:nvSpPr>
          <p:cNvPr id="3" name="Content Placeholder 2"/>
          <p:cNvSpPr>
            <a:spLocks noGrp="1"/>
          </p:cNvSpPr>
          <p:nvPr>
            <p:ph idx="1"/>
          </p:nvPr>
        </p:nvSpPr>
        <p:spPr/>
        <p:txBody>
          <a:bodyPr/>
          <a:lstStyle/>
          <a:p>
            <a:r>
              <a:rPr lang="en-CA" dirty="0" smtClean="0"/>
              <a:t>Nationalism</a:t>
            </a:r>
          </a:p>
          <a:p>
            <a:r>
              <a:rPr lang="en-CA" dirty="0" smtClean="0"/>
              <a:t>Economic Rivalry</a:t>
            </a:r>
          </a:p>
          <a:p>
            <a:r>
              <a:rPr lang="en-CA" dirty="0" smtClean="0"/>
              <a:t>The Arms Race</a:t>
            </a:r>
          </a:p>
          <a:p>
            <a:r>
              <a:rPr lang="en-CA" dirty="0" smtClean="0"/>
              <a:t>The System of Alliances</a:t>
            </a:r>
            <a:endParaRPr lang="en-CA" dirty="0"/>
          </a:p>
        </p:txBody>
      </p:sp>
    </p:spTree>
    <p:extLst>
      <p:ext uri="{BB962C8B-B14F-4D97-AF65-F5344CB8AC3E}">
        <p14:creationId xmlns:p14="http://schemas.microsoft.com/office/powerpoint/2010/main" val="175820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1800" dirty="0"/>
              <a:t>Germany, France, Russia, Austria-Hungary, and Britain attempting to keep the lid on the simmering cauldron of imperialist and nationalist tensions in the Balkans to prevent a general European war. They were successful in 1912 and 1913 but did not succeed in 1914. </a:t>
            </a:r>
            <a:r>
              <a:rPr lang="en-CA" dirty="0"/>
              <a:t/>
            </a:r>
            <a:br>
              <a:rPr lang="en-CA" dirty="0"/>
            </a:br>
            <a:endParaRPr lang="en-CA" dirty="0"/>
          </a:p>
        </p:txBody>
      </p:sp>
      <p:pic>
        <p:nvPicPr>
          <p:cNvPr id="4" name="Content Placeholder 3" descr="C:\Users\masivak.MMC\AppData\Local\Microsoft\Windows\Temporary Internet Files\Content.IE5\NMA73FGQ\Balkan_troubles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4272" y="1125442"/>
            <a:ext cx="9363456" cy="5628926"/>
          </a:xfrm>
          <a:prstGeom prst="rect">
            <a:avLst/>
          </a:prstGeom>
          <a:noFill/>
          <a:ln>
            <a:noFill/>
          </a:ln>
        </p:spPr>
      </p:pic>
    </p:spTree>
    <p:extLst>
      <p:ext uri="{BB962C8B-B14F-4D97-AF65-F5344CB8AC3E}">
        <p14:creationId xmlns:p14="http://schemas.microsoft.com/office/powerpoint/2010/main" val="297639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10515600" cy="1325563"/>
          </a:xfrm>
        </p:spPr>
        <p:txBody>
          <a:bodyPr/>
          <a:lstStyle/>
          <a:p>
            <a:r>
              <a:rPr lang="en-US" dirty="0" smtClean="0"/>
              <a:t>The Balkan Summary</a:t>
            </a:r>
            <a:endParaRPr lang="en-US" dirty="0"/>
          </a:p>
        </p:txBody>
      </p:sp>
      <p:sp>
        <p:nvSpPr>
          <p:cNvPr id="3" name="Content Placeholder 2"/>
          <p:cNvSpPr>
            <a:spLocks noGrp="1"/>
          </p:cNvSpPr>
          <p:nvPr>
            <p:ph idx="1"/>
          </p:nvPr>
        </p:nvSpPr>
        <p:spPr>
          <a:xfrm>
            <a:off x="426720" y="1417320"/>
            <a:ext cx="11247120" cy="5212080"/>
          </a:xfrm>
        </p:spPr>
        <p:txBody>
          <a:bodyPr>
            <a:normAutofit/>
          </a:bodyPr>
          <a:lstStyle/>
          <a:p>
            <a:r>
              <a:rPr lang="en-US" dirty="0" smtClean="0"/>
              <a:t>A-H represented the Triple Alliance and Russia represented the Triple Entente- these 2 alliances would come to a head in the Balkans and bring their respective alliance with them!</a:t>
            </a:r>
          </a:p>
          <a:p>
            <a:endParaRPr lang="en-US" dirty="0" smtClean="0"/>
          </a:p>
          <a:p>
            <a:r>
              <a:rPr lang="en-US" dirty="0" smtClean="0"/>
              <a:t>The Balkans became very important to European politics because it was a cauldron (</a:t>
            </a:r>
            <a:r>
              <a:rPr lang="en-US" i="1" dirty="0" smtClean="0"/>
              <a:t>see prev. cartoon</a:t>
            </a:r>
            <a:r>
              <a:rPr lang="en-US" dirty="0" smtClean="0"/>
              <a:t>) of aggressive competing nationalism, and a flashpoint between members for the Triple Alliance (A-H) and the Triple Entente (Russia).</a:t>
            </a:r>
          </a:p>
          <a:p>
            <a:endParaRPr lang="en-US" dirty="0" smtClean="0"/>
          </a:p>
          <a:p>
            <a:r>
              <a:rPr lang="en-US" dirty="0" smtClean="0"/>
              <a:t>SERBIA was the most significant Balkan nation because it was supported by Russia, had emerged from recent wars, and hoped to unite all Serbs (</a:t>
            </a:r>
            <a:r>
              <a:rPr lang="en-US" dirty="0" err="1" smtClean="0"/>
              <a:t>inclusing</a:t>
            </a:r>
            <a:r>
              <a:rPr lang="en-US" dirty="0" smtClean="0"/>
              <a:t> those in A-H) in a more powerful Serbian nation</a:t>
            </a:r>
            <a:endParaRPr lang="en-US" dirty="0"/>
          </a:p>
        </p:txBody>
      </p:sp>
    </p:spTree>
    <p:extLst>
      <p:ext uri="{BB962C8B-B14F-4D97-AF65-F5344CB8AC3E}">
        <p14:creationId xmlns:p14="http://schemas.microsoft.com/office/powerpoint/2010/main" val="341596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Germany’s Blank Cheque to Austria</a:t>
            </a:r>
            <a:endParaRPr lang="en-CA" dirty="0"/>
          </a:p>
        </p:txBody>
      </p:sp>
      <p:sp>
        <p:nvSpPr>
          <p:cNvPr id="3" name="Content Placeholder 2"/>
          <p:cNvSpPr>
            <a:spLocks noGrp="1"/>
          </p:cNvSpPr>
          <p:nvPr>
            <p:ph idx="1"/>
          </p:nvPr>
        </p:nvSpPr>
        <p:spPr/>
        <p:txBody>
          <a:bodyPr/>
          <a:lstStyle/>
          <a:p>
            <a:r>
              <a:rPr lang="en-CA" dirty="0" smtClean="0"/>
              <a:t>July 6</a:t>
            </a:r>
            <a:r>
              <a:rPr lang="en-CA" baseline="30000" dirty="0" smtClean="0"/>
              <a:t>th</a:t>
            </a:r>
            <a:r>
              <a:rPr lang="en-CA" dirty="0" smtClean="0"/>
              <a:t> 1914, just a few days after the assassination of Archduke Franz Ferdinand (June 28</a:t>
            </a:r>
            <a:r>
              <a:rPr lang="en-CA" baseline="30000" dirty="0" smtClean="0"/>
              <a:t>th</a:t>
            </a:r>
            <a:r>
              <a:rPr lang="en-CA" dirty="0" smtClean="0"/>
              <a:t>), Austria sends a note to Germany’s Kaiser Wilhelm II explaining what happened and asking Germany’s advice.  Germany responds by saying that they will support whichever action Austria decides to take against Serbia.  This is known as Germany’s blank cheque </a:t>
            </a:r>
            <a:r>
              <a:rPr lang="en-CA" smtClean="0"/>
              <a:t>to Austria.</a:t>
            </a:r>
            <a:endParaRPr lang="en-CA"/>
          </a:p>
        </p:txBody>
      </p:sp>
    </p:spTree>
    <p:extLst>
      <p:ext uri="{BB962C8B-B14F-4D97-AF65-F5344CB8AC3E}">
        <p14:creationId xmlns:p14="http://schemas.microsoft.com/office/powerpoint/2010/main" val="291840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19405"/>
            <a:ext cx="10515600" cy="1325563"/>
          </a:xfrm>
        </p:spPr>
        <p:txBody>
          <a:bodyPr/>
          <a:lstStyle/>
          <a:p>
            <a:pPr algn="ctr"/>
            <a:r>
              <a:rPr lang="en-CA" dirty="0" smtClean="0"/>
              <a:t>Timeline of major steps to WW1</a:t>
            </a:r>
            <a:endParaRPr lang="en-CA" dirty="0"/>
          </a:p>
        </p:txBody>
      </p:sp>
      <p:sp>
        <p:nvSpPr>
          <p:cNvPr id="3" name="Content Placeholder 2"/>
          <p:cNvSpPr>
            <a:spLocks noGrp="1"/>
          </p:cNvSpPr>
          <p:nvPr>
            <p:ph idx="1"/>
          </p:nvPr>
        </p:nvSpPr>
        <p:spPr/>
        <p:txBody>
          <a:bodyPr/>
          <a:lstStyle/>
          <a:p>
            <a:r>
              <a:rPr lang="en-CA" dirty="0" smtClean="0"/>
              <a:t>1. Archduke Franz Ferdinand is assassinated in Sarajevo by a member of the Serbian nationalist terrorist group the Black Hand</a:t>
            </a:r>
          </a:p>
          <a:p>
            <a:r>
              <a:rPr lang="en-CA" dirty="0" smtClean="0"/>
              <a:t>2. Austria gives Serbia a 48 hour ultimatum (Serbia rejects and mobilizes)</a:t>
            </a:r>
          </a:p>
          <a:p>
            <a:r>
              <a:rPr lang="en-CA" dirty="0" smtClean="0"/>
              <a:t>3. Austria declares war on Serbia (Serbia asks Russia to help so Russia gets ready to fight)</a:t>
            </a:r>
          </a:p>
          <a:p>
            <a:r>
              <a:rPr lang="en-CA" dirty="0" smtClean="0"/>
              <a:t>4. Germany declares war on Russia (after asking them to not get involved which they ignore)</a:t>
            </a:r>
          </a:p>
          <a:p>
            <a:pPr marL="0" indent="0">
              <a:buNone/>
            </a:pPr>
            <a:endParaRPr lang="en-CA" dirty="0"/>
          </a:p>
        </p:txBody>
      </p:sp>
    </p:spTree>
    <p:extLst>
      <p:ext uri="{BB962C8B-B14F-4D97-AF65-F5344CB8AC3E}">
        <p14:creationId xmlns:p14="http://schemas.microsoft.com/office/powerpoint/2010/main" val="387544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major steps to WW1</a:t>
            </a:r>
            <a:endParaRPr lang="en-CA" dirty="0"/>
          </a:p>
        </p:txBody>
      </p:sp>
      <p:sp>
        <p:nvSpPr>
          <p:cNvPr id="3" name="Content Placeholder 2"/>
          <p:cNvSpPr>
            <a:spLocks noGrp="1"/>
          </p:cNvSpPr>
          <p:nvPr>
            <p:ph idx="1"/>
          </p:nvPr>
        </p:nvSpPr>
        <p:spPr/>
        <p:txBody>
          <a:bodyPr/>
          <a:lstStyle/>
          <a:p>
            <a:r>
              <a:rPr lang="en-CA" dirty="0" smtClean="0"/>
              <a:t>5. Germany invades Belgium (Schlieffen plan) in order to attack </a:t>
            </a:r>
            <a:r>
              <a:rPr lang="en-CA" dirty="0"/>
              <a:t>F</a:t>
            </a:r>
            <a:r>
              <a:rPr lang="en-CA" dirty="0" smtClean="0"/>
              <a:t>rance because </a:t>
            </a:r>
            <a:r>
              <a:rPr lang="en-CA" dirty="0"/>
              <a:t>F</a:t>
            </a:r>
            <a:r>
              <a:rPr lang="en-CA" dirty="0" smtClean="0"/>
              <a:t>rance jumps in to help Russia.</a:t>
            </a:r>
          </a:p>
          <a:p>
            <a:r>
              <a:rPr lang="en-CA" dirty="0" smtClean="0"/>
              <a:t>6. Germany declares war on France </a:t>
            </a:r>
          </a:p>
          <a:p>
            <a:r>
              <a:rPr lang="en-CA" dirty="0" smtClean="0"/>
              <a:t>7. Britain declares war on Germany (for having invaded their ally, Belgium)</a:t>
            </a:r>
          </a:p>
          <a:p>
            <a:pPr marL="0" indent="0">
              <a:buNone/>
            </a:pPr>
            <a:endParaRPr lang="en-CA" dirty="0"/>
          </a:p>
        </p:txBody>
      </p:sp>
    </p:spTree>
    <p:extLst>
      <p:ext uri="{BB962C8B-B14F-4D97-AF65-F5344CB8AC3E}">
        <p14:creationId xmlns:p14="http://schemas.microsoft.com/office/powerpoint/2010/main" val="1668851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CA" dirty="0"/>
              <a:t>German and British attitudes </a:t>
            </a:r>
            <a:r>
              <a:rPr lang="en-CA" dirty="0" smtClean="0"/>
              <a:t/>
            </a:r>
            <a:br>
              <a:rPr lang="en-CA" dirty="0" smtClean="0"/>
            </a:br>
            <a:r>
              <a:rPr lang="en-CA" dirty="0" smtClean="0"/>
              <a:t>on </a:t>
            </a:r>
            <a:r>
              <a:rPr lang="en-CA" dirty="0"/>
              <a:t>the eve of </a:t>
            </a:r>
            <a:r>
              <a:rPr lang="en-CA" dirty="0" smtClean="0"/>
              <a:t>WW</a:t>
            </a:r>
            <a:r>
              <a:rPr lang="en-CA" dirty="0"/>
              <a:t>I</a:t>
            </a:r>
          </a:p>
        </p:txBody>
      </p:sp>
      <p:sp>
        <p:nvSpPr>
          <p:cNvPr id="3" name="Content Placeholder 2"/>
          <p:cNvSpPr>
            <a:spLocks noGrp="1"/>
          </p:cNvSpPr>
          <p:nvPr>
            <p:ph idx="1"/>
          </p:nvPr>
        </p:nvSpPr>
        <p:spPr>
          <a:xfrm>
            <a:off x="0" y="1356360"/>
            <a:ext cx="12085320" cy="5288280"/>
          </a:xfrm>
        </p:spPr>
        <p:txBody>
          <a:bodyPr>
            <a:noAutofit/>
          </a:bodyPr>
          <a:lstStyle/>
          <a:p>
            <a:pPr marL="0" indent="0">
              <a:buNone/>
            </a:pPr>
            <a:r>
              <a:rPr lang="en-CA" sz="3200" dirty="0" smtClean="0"/>
              <a:t>Kaiser </a:t>
            </a:r>
            <a:r>
              <a:rPr lang="en-CA" sz="3200" dirty="0"/>
              <a:t>Wilhelm </a:t>
            </a:r>
            <a:r>
              <a:rPr lang="en-CA" sz="3200" dirty="0" smtClean="0"/>
              <a:t>II</a:t>
            </a:r>
            <a:r>
              <a:rPr lang="en-CA" sz="3200" dirty="0"/>
              <a:t> </a:t>
            </a:r>
            <a:r>
              <a:rPr lang="en-CA" sz="3200" dirty="0" smtClean="0"/>
              <a:t> wanted </a:t>
            </a:r>
            <a:r>
              <a:rPr lang="en-CA" sz="3200" dirty="0"/>
              <a:t>a </a:t>
            </a:r>
            <a:r>
              <a:rPr lang="en-CA" sz="3200" dirty="0" smtClean="0"/>
              <a:t>world class navy comparable to Great Britain. This </a:t>
            </a:r>
            <a:r>
              <a:rPr lang="en-CA" sz="3200" dirty="0"/>
              <a:t>led to tensions between Germany and </a:t>
            </a:r>
            <a:r>
              <a:rPr lang="en-CA" sz="3200" dirty="0" smtClean="0"/>
              <a:t>Britain and an eventual arms race.  This is when Britain came out with their new class of battleships, the Dreadnought. </a:t>
            </a:r>
          </a:p>
          <a:p>
            <a:pPr marL="0" indent="0">
              <a:buNone/>
            </a:pPr>
            <a:endParaRPr lang="en-CA" sz="3200" dirty="0"/>
          </a:p>
          <a:p>
            <a:pPr marL="0" indent="0">
              <a:buNone/>
            </a:pPr>
            <a:r>
              <a:rPr lang="en-CA" sz="3200" dirty="0" smtClean="0"/>
              <a:t>Germany</a:t>
            </a:r>
            <a:r>
              <a:rPr lang="en-CA" sz="3200" dirty="0"/>
              <a:t>, historically, had no need for a navy, being largely a land </a:t>
            </a:r>
            <a:r>
              <a:rPr lang="en-CA" sz="3200" dirty="0" smtClean="0"/>
              <a:t>based power</a:t>
            </a:r>
            <a:r>
              <a:rPr lang="en-CA" sz="3200" dirty="0"/>
              <a:t>. </a:t>
            </a:r>
            <a:r>
              <a:rPr lang="en-CA" sz="3200" dirty="0" smtClean="0"/>
              <a:t>When the </a:t>
            </a:r>
            <a:r>
              <a:rPr lang="en-CA" sz="3200" dirty="0"/>
              <a:t>Kaiser came to power in 1888, he changed Germany‘s foreign policy to acquire </a:t>
            </a:r>
            <a:r>
              <a:rPr lang="en-CA" sz="3200" dirty="0" smtClean="0"/>
              <a:t>an empire </a:t>
            </a:r>
            <a:r>
              <a:rPr lang="en-CA" sz="3200" dirty="0"/>
              <a:t>and a world class navy to do it.</a:t>
            </a:r>
          </a:p>
          <a:p>
            <a:pPr marL="0" indent="0">
              <a:buNone/>
            </a:pPr>
            <a:endParaRPr lang="en-CA" sz="3200" dirty="0"/>
          </a:p>
          <a:p>
            <a:pPr marL="0" indent="0">
              <a:buNone/>
            </a:pPr>
            <a:r>
              <a:rPr lang="en-CA" sz="3200" dirty="0" smtClean="0"/>
              <a:t>This </a:t>
            </a:r>
            <a:r>
              <a:rPr lang="en-CA" sz="3200" dirty="0"/>
              <a:t>led to increased tensions and an arms race (naval in nature) between the </a:t>
            </a:r>
            <a:r>
              <a:rPr lang="en-CA" sz="3200" dirty="0" smtClean="0"/>
              <a:t>two countries. </a:t>
            </a:r>
            <a:endParaRPr lang="en-CA" sz="3200" dirty="0"/>
          </a:p>
        </p:txBody>
      </p:sp>
    </p:spTree>
    <p:extLst>
      <p:ext uri="{BB962C8B-B14F-4D97-AF65-F5344CB8AC3E}">
        <p14:creationId xmlns:p14="http://schemas.microsoft.com/office/powerpoint/2010/main" val="3885366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213360" y="426720"/>
            <a:ext cx="11795760" cy="6324599"/>
          </a:xfrm>
        </p:spPr>
        <p:txBody>
          <a:bodyPr>
            <a:normAutofit/>
          </a:bodyPr>
          <a:lstStyle/>
          <a:p>
            <a:pPr marL="0" indent="0">
              <a:buNone/>
            </a:pPr>
            <a:r>
              <a:rPr lang="en-CA" sz="3200" dirty="0" smtClean="0"/>
              <a:t>Because of this arms race, Britain created an alliance with France. </a:t>
            </a:r>
          </a:p>
          <a:p>
            <a:pPr marL="0" indent="0">
              <a:buNone/>
            </a:pPr>
            <a:endParaRPr lang="en-CA" sz="3200" dirty="0"/>
          </a:p>
          <a:p>
            <a:pPr marL="0" indent="0">
              <a:buNone/>
            </a:pPr>
            <a:r>
              <a:rPr lang="en-CA" sz="3200" dirty="0" smtClean="0"/>
              <a:t>Britain didn’t really want to go </a:t>
            </a:r>
            <a:r>
              <a:rPr lang="en-CA" sz="3200" dirty="0"/>
              <a:t>to war but </a:t>
            </a:r>
            <a:r>
              <a:rPr lang="en-CA" sz="3200" dirty="0" smtClean="0"/>
              <a:t>was </a:t>
            </a:r>
            <a:r>
              <a:rPr lang="en-CA" sz="3200" dirty="0"/>
              <a:t>willing to do so </a:t>
            </a:r>
            <a:r>
              <a:rPr lang="en-CA" sz="3200" dirty="0" smtClean="0"/>
              <a:t>if it </a:t>
            </a:r>
            <a:r>
              <a:rPr lang="en-CA" sz="3200" dirty="0"/>
              <a:t>was due </a:t>
            </a:r>
            <a:r>
              <a:rPr lang="en-CA" sz="3200" dirty="0" smtClean="0"/>
              <a:t>to threats to</a:t>
            </a:r>
          </a:p>
          <a:p>
            <a:pPr marL="0" indent="0">
              <a:buNone/>
            </a:pPr>
            <a:r>
              <a:rPr lang="en-CA" sz="3200" dirty="0"/>
              <a:t>	</a:t>
            </a:r>
            <a:r>
              <a:rPr lang="en-CA" sz="3200" dirty="0" smtClean="0"/>
              <a:t>a. </a:t>
            </a:r>
            <a:r>
              <a:rPr lang="en-CA" sz="3200" dirty="0"/>
              <a:t>their </a:t>
            </a:r>
            <a:r>
              <a:rPr lang="en-CA" sz="3200" dirty="0" smtClean="0"/>
              <a:t>empire</a:t>
            </a:r>
          </a:p>
          <a:p>
            <a:pPr marL="0" indent="0">
              <a:buNone/>
            </a:pPr>
            <a:r>
              <a:rPr lang="en-CA" sz="3200" dirty="0"/>
              <a:t>	</a:t>
            </a:r>
            <a:r>
              <a:rPr lang="en-CA" sz="3200" dirty="0" smtClean="0"/>
              <a:t>b. it’s </a:t>
            </a:r>
            <a:r>
              <a:rPr lang="en-CA" sz="3200" dirty="0"/>
              <a:t>naval </a:t>
            </a:r>
            <a:r>
              <a:rPr lang="en-CA" sz="3200" dirty="0" smtClean="0"/>
              <a:t>dominance, or</a:t>
            </a:r>
            <a:endParaRPr lang="en-CA" sz="3200" dirty="0"/>
          </a:p>
          <a:p>
            <a:pPr marL="0" indent="0">
              <a:buNone/>
            </a:pPr>
            <a:r>
              <a:rPr lang="en-CA" sz="3200" dirty="0" smtClean="0"/>
              <a:t> 	c. a </a:t>
            </a:r>
            <a:r>
              <a:rPr lang="en-CA" sz="3200" dirty="0"/>
              <a:t>shifting balance of power in Europe.</a:t>
            </a:r>
          </a:p>
          <a:p>
            <a:pPr marL="0" indent="0">
              <a:buNone/>
            </a:pPr>
            <a:endParaRPr lang="en-CA" sz="3200" dirty="0"/>
          </a:p>
          <a:p>
            <a:pPr marL="0" indent="0">
              <a:buNone/>
            </a:pPr>
            <a:r>
              <a:rPr lang="en-CA" sz="3200" dirty="0" smtClean="0"/>
              <a:t>Germany </a:t>
            </a:r>
            <a:r>
              <a:rPr lang="en-CA" sz="3200" dirty="0"/>
              <a:t>considered war to be a natural and desirable occurrence in order to air </a:t>
            </a:r>
            <a:r>
              <a:rPr lang="en-CA" sz="3200" dirty="0" smtClean="0"/>
              <a:t>out differences </a:t>
            </a:r>
            <a:r>
              <a:rPr lang="en-CA" sz="3200" dirty="0"/>
              <a:t>and to establish its dominance over others. </a:t>
            </a:r>
            <a:r>
              <a:rPr lang="en-CA" sz="3200" dirty="0" smtClean="0"/>
              <a:t>This was shown when Germany offered it’s blank cheque of support to Austria after </a:t>
            </a:r>
            <a:r>
              <a:rPr lang="en-CA" sz="3200" dirty="0"/>
              <a:t>the assassination of the Franz Ferdinand.</a:t>
            </a:r>
          </a:p>
          <a:p>
            <a:pPr marL="0" indent="0">
              <a:buNone/>
            </a:pPr>
            <a:endParaRPr lang="en-CA" dirty="0"/>
          </a:p>
        </p:txBody>
      </p:sp>
    </p:spTree>
    <p:extLst>
      <p:ext uri="{BB962C8B-B14F-4D97-AF65-F5344CB8AC3E}">
        <p14:creationId xmlns:p14="http://schemas.microsoft.com/office/powerpoint/2010/main" val="341965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28600" y="457200"/>
            <a:ext cx="11811000" cy="6202679"/>
          </a:xfrm>
        </p:spPr>
        <p:txBody>
          <a:bodyPr>
            <a:normAutofit fontScale="92500" lnSpcReduction="10000"/>
          </a:bodyPr>
          <a:lstStyle/>
          <a:p>
            <a:pPr marL="0" indent="0">
              <a:buNone/>
            </a:pPr>
            <a:r>
              <a:rPr lang="en-CA" sz="3600" dirty="0"/>
              <a:t>Britain wish to maintain the “Status Quo</a:t>
            </a:r>
            <a:r>
              <a:rPr lang="en-CA" sz="3600" dirty="0" smtClean="0"/>
              <a:t>”.  It wanted to safeguard its legacy of being the top power and preserving the current world order.</a:t>
            </a:r>
          </a:p>
          <a:p>
            <a:pPr marL="0" indent="0">
              <a:buNone/>
            </a:pPr>
            <a:endParaRPr lang="en-CA" sz="3600" dirty="0"/>
          </a:p>
          <a:p>
            <a:pPr marL="0" indent="0">
              <a:buNone/>
            </a:pPr>
            <a:r>
              <a:rPr lang="en-CA" sz="3600" dirty="0" smtClean="0"/>
              <a:t>Germany wanted to challenge such a legacy and have </a:t>
            </a:r>
            <a:r>
              <a:rPr lang="en-CA" sz="3600" dirty="0"/>
              <a:t>its “place in the sun</a:t>
            </a:r>
            <a:r>
              <a:rPr lang="en-CA" sz="3600" dirty="0" smtClean="0"/>
              <a:t>”.  Germany was motivated by a vision of change and challenge. </a:t>
            </a:r>
          </a:p>
          <a:p>
            <a:pPr marL="0" indent="0">
              <a:buNone/>
            </a:pPr>
            <a:endParaRPr lang="en-CA" sz="3600" dirty="0"/>
          </a:p>
          <a:p>
            <a:pPr marL="0" indent="0">
              <a:buNone/>
            </a:pPr>
            <a:r>
              <a:rPr lang="en-CA" sz="3600" dirty="0" smtClean="0"/>
              <a:t>Germany </a:t>
            </a:r>
            <a:r>
              <a:rPr lang="en-CA" sz="3600" dirty="0"/>
              <a:t>believed that war was necessary to end European </a:t>
            </a:r>
            <a:r>
              <a:rPr lang="en-CA" sz="3600" dirty="0" smtClean="0"/>
              <a:t>tensions, and did not think Britain would intervene to protect Belgium.</a:t>
            </a:r>
          </a:p>
          <a:p>
            <a:pPr marL="0" indent="0">
              <a:buNone/>
            </a:pPr>
            <a:endParaRPr lang="en-CA" sz="3600" dirty="0"/>
          </a:p>
          <a:p>
            <a:pPr marL="0" indent="0">
              <a:buNone/>
            </a:pPr>
            <a:r>
              <a:rPr lang="en-CA" sz="3600" dirty="0" smtClean="0"/>
              <a:t>Both </a:t>
            </a:r>
            <a:r>
              <a:rPr lang="en-CA" sz="3600" dirty="0"/>
              <a:t>sides believed that WW I would be a short war.</a:t>
            </a:r>
          </a:p>
          <a:p>
            <a:endParaRPr lang="en-CA" dirty="0"/>
          </a:p>
        </p:txBody>
      </p:sp>
    </p:spTree>
    <p:extLst>
      <p:ext uri="{BB962C8B-B14F-4D97-AF65-F5344CB8AC3E}">
        <p14:creationId xmlns:p14="http://schemas.microsoft.com/office/powerpoint/2010/main" val="1218556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190953"/>
            <a:ext cx="10515600" cy="1325563"/>
          </a:xfrm>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11" y="350484"/>
            <a:ext cx="4376057" cy="627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4895" y="2134209"/>
            <a:ext cx="7533647" cy="4524315"/>
          </a:xfrm>
          <a:prstGeom prst="rect">
            <a:avLst/>
          </a:prstGeom>
          <a:noFill/>
        </p:spPr>
        <p:txBody>
          <a:bodyPr wrap="square" rtlCol="0">
            <a:spAutoFit/>
          </a:bodyPr>
          <a:lstStyle/>
          <a:p>
            <a:r>
              <a:rPr lang="en-US" sz="2400" dirty="0"/>
              <a:t>Germany hoped Britain would stay out of the war altogether. However, the Germans knew that Britain had promised to defend Belgium under the Treaty of London of 1839. The Germans wanted the British government to ignore the Treaty of London and let the German army pass through Belgium. The British government made much of their duty to protect Belgium. Belgium's ports were close to the British coast and German control of Belgium would have been seen as a serious threat to Britain. In the end, Britain refused to ignore the events of 4 August 1914, when Germany attacked France through Belgium. Within hours, Britain declared war on </a:t>
            </a:r>
            <a:r>
              <a:rPr lang="en-US" sz="2400" dirty="0" smtClean="0"/>
              <a:t>Germany.</a:t>
            </a:r>
            <a:endParaRPr lang="en-US" sz="2400" dirty="0"/>
          </a:p>
        </p:txBody>
      </p:sp>
    </p:spTree>
    <p:extLst>
      <p:ext uri="{BB962C8B-B14F-4D97-AF65-F5344CB8AC3E}">
        <p14:creationId xmlns:p14="http://schemas.microsoft.com/office/powerpoint/2010/main" val="340147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409253" y="370500"/>
            <a:ext cx="9079454" cy="6342791"/>
          </a:xfrm>
        </p:spPr>
      </p:pic>
    </p:spTree>
    <p:extLst>
      <p:ext uri="{BB962C8B-B14F-4D97-AF65-F5344CB8AC3E}">
        <p14:creationId xmlns:p14="http://schemas.microsoft.com/office/powerpoint/2010/main" val="172022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Nationalism</a:t>
            </a:r>
            <a:endParaRPr lang="en-CA" dirty="0"/>
          </a:p>
        </p:txBody>
      </p:sp>
      <p:sp>
        <p:nvSpPr>
          <p:cNvPr id="3" name="Subtitle 2"/>
          <p:cNvSpPr>
            <a:spLocks noGrp="1"/>
          </p:cNvSpPr>
          <p:nvPr>
            <p:ph type="subTitle" idx="1"/>
          </p:nvPr>
        </p:nvSpPr>
        <p:spPr/>
        <p:txBody>
          <a:bodyPr/>
          <a:lstStyle/>
          <a:p>
            <a:r>
              <a:rPr lang="en-CA" dirty="0" smtClean="0"/>
              <a:t>In </a:t>
            </a:r>
            <a:r>
              <a:rPr lang="en-CA" dirty="0"/>
              <a:t>E</a:t>
            </a:r>
            <a:r>
              <a:rPr lang="en-CA" dirty="0" smtClean="0"/>
              <a:t>urope</a:t>
            </a:r>
            <a:endParaRPr lang="en-CA" dirty="0"/>
          </a:p>
        </p:txBody>
      </p:sp>
    </p:spTree>
    <p:extLst>
      <p:ext uri="{BB962C8B-B14F-4D97-AF65-F5344CB8AC3E}">
        <p14:creationId xmlns:p14="http://schemas.microsoft.com/office/powerpoint/2010/main" val="2196421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59080"/>
            <a:ext cx="10515600" cy="1325563"/>
          </a:xfrm>
        </p:spPr>
        <p:txBody>
          <a:bodyPr/>
          <a:lstStyle/>
          <a:p>
            <a:r>
              <a:rPr lang="en-CA" dirty="0" smtClean="0"/>
              <a:t>The Schlieffen Plan</a:t>
            </a:r>
            <a:endParaRPr lang="en-CA" dirty="0"/>
          </a:p>
        </p:txBody>
      </p:sp>
      <p:sp>
        <p:nvSpPr>
          <p:cNvPr id="3" name="Content Placeholder 2"/>
          <p:cNvSpPr>
            <a:spLocks noGrp="1"/>
          </p:cNvSpPr>
          <p:nvPr>
            <p:ph idx="1"/>
          </p:nvPr>
        </p:nvSpPr>
        <p:spPr>
          <a:xfrm>
            <a:off x="182880" y="1082040"/>
            <a:ext cx="11841480" cy="5455919"/>
          </a:xfrm>
        </p:spPr>
        <p:txBody>
          <a:bodyPr>
            <a:noAutofit/>
          </a:bodyPr>
          <a:lstStyle/>
          <a:p>
            <a:r>
              <a:rPr lang="en-CA" sz="3200" dirty="0" smtClean="0"/>
              <a:t>This plan was devised by Alfred Von Schlieffen in 1905.</a:t>
            </a:r>
          </a:p>
          <a:p>
            <a:endParaRPr lang="en-CA" sz="3200" dirty="0" smtClean="0"/>
          </a:p>
          <a:p>
            <a:r>
              <a:rPr lang="en-CA" sz="3200" dirty="0" smtClean="0"/>
              <a:t>Germany came up with this plan for two reasons:</a:t>
            </a:r>
          </a:p>
          <a:p>
            <a:pPr lvl="1"/>
            <a:r>
              <a:rPr lang="en-CA" sz="3200" dirty="0" smtClean="0"/>
              <a:t>Avoid a war on two fronts where they would have to split their armies between east and west front (Russia and France respectively).</a:t>
            </a:r>
          </a:p>
          <a:p>
            <a:pPr lvl="1"/>
            <a:endParaRPr lang="en-CA" sz="3200" dirty="0"/>
          </a:p>
          <a:p>
            <a:pPr lvl="1"/>
            <a:r>
              <a:rPr lang="en-CA" sz="3200" dirty="0" smtClean="0"/>
              <a:t>Germany assumed that Belgium would not resist invasion being a neutral country, allowing Germany to march through quickly.  Germany also assumed Britain wouldn’t enter the war before the French were defeated and that the French wouldn’t have time to make it to Belgium to defend.</a:t>
            </a:r>
          </a:p>
        </p:txBody>
      </p:sp>
    </p:spTree>
    <p:extLst>
      <p:ext uri="{BB962C8B-B14F-4D97-AF65-F5344CB8AC3E}">
        <p14:creationId xmlns:p14="http://schemas.microsoft.com/office/powerpoint/2010/main" val="3789998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0" y="167640"/>
            <a:ext cx="11811000" cy="6522720"/>
          </a:xfrm>
        </p:spPr>
        <p:txBody>
          <a:bodyPr>
            <a:normAutofit fontScale="85000" lnSpcReduction="20000"/>
          </a:bodyPr>
          <a:lstStyle/>
          <a:p>
            <a:r>
              <a:rPr lang="en-CA" sz="3200" dirty="0" smtClean="0"/>
              <a:t>Germany figured that by knocking France out early they would be able to concentrate and defeat Russia in the east quickly and war won. </a:t>
            </a:r>
          </a:p>
          <a:p>
            <a:endParaRPr lang="en-CA" sz="3200" dirty="0" smtClean="0"/>
          </a:p>
          <a:p>
            <a:r>
              <a:rPr lang="en-CA" sz="3200" dirty="0" smtClean="0"/>
              <a:t>Their plan was to encircle France by entering Luxembourg, Holland and Belgium and encircling them at Alsace-Lorraine. </a:t>
            </a:r>
          </a:p>
          <a:p>
            <a:endParaRPr lang="en-CA" sz="3200" dirty="0" smtClean="0"/>
          </a:p>
          <a:p>
            <a:r>
              <a:rPr lang="en-CA" sz="3200" dirty="0" smtClean="0"/>
              <a:t>Britain came to France’s aid early and tore through the German advances. </a:t>
            </a:r>
          </a:p>
          <a:p>
            <a:endParaRPr lang="en-CA" sz="3200" dirty="0" smtClean="0"/>
          </a:p>
          <a:p>
            <a:r>
              <a:rPr lang="en-CA" sz="3200" dirty="0" smtClean="0"/>
              <a:t>The plan was a failure.  The enemy had figured out the trap and moved into the east (Marne) instead of the west of Paris. Marne and Schlieffen were failures  for the Germans and the allies won</a:t>
            </a:r>
            <a:r>
              <a:rPr lang="en-CA" dirty="0" smtClean="0"/>
              <a:t>.</a:t>
            </a:r>
          </a:p>
          <a:p>
            <a:endParaRPr lang="en-CA" dirty="0" smtClean="0"/>
          </a:p>
          <a:p>
            <a:r>
              <a:rPr lang="en-US" sz="3300" u="sng" dirty="0"/>
              <a:t>Battles of the Marne 1914</a:t>
            </a:r>
            <a:r>
              <a:rPr lang="en-US" sz="3300" dirty="0"/>
              <a:t>: This battle took place in September, 1914 after the Germans had advanced into France under the Schlieffen Plan. An Allied line of </a:t>
            </a:r>
            <a:r>
              <a:rPr lang="en-US" sz="3300" dirty="0" err="1"/>
              <a:t>defence</a:t>
            </a:r>
            <a:r>
              <a:rPr lang="en-US" sz="3300" dirty="0"/>
              <a:t> was established along the River Marne north of Paris. As the Germans advanced, the Allied forces held and launched a counterattack. This stalled the German offensive and both sides dug their line of trenches and settled in for a long war of attrition</a:t>
            </a:r>
            <a:endParaRPr lang="en-CA" sz="3300" dirty="0"/>
          </a:p>
          <a:p>
            <a:endParaRPr lang="en-CA" dirty="0"/>
          </a:p>
        </p:txBody>
      </p:sp>
    </p:spTree>
    <p:extLst>
      <p:ext uri="{BB962C8B-B14F-4D97-AF65-F5344CB8AC3E}">
        <p14:creationId xmlns:p14="http://schemas.microsoft.com/office/powerpoint/2010/main" val="525126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197485"/>
            <a:ext cx="10515600" cy="1325563"/>
          </a:xfrm>
        </p:spPr>
        <p:txBody>
          <a:bodyPr/>
          <a:lstStyle/>
          <a:p>
            <a:r>
              <a:rPr lang="en-US" dirty="0"/>
              <a:t>The Schlieffen </a:t>
            </a:r>
            <a:r>
              <a:rPr lang="en-US" dirty="0" smtClean="0"/>
              <a:t>Plan Video</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pPr marL="0" indent="0">
              <a:buNone/>
            </a:pPr>
            <a:r>
              <a:rPr lang="en-US" dirty="0" smtClean="0">
                <a:hlinkClick r:id="rId3"/>
              </a:rPr>
              <a:t>https://www.youtube.com/watch?v=lHeMPV5VDR4</a:t>
            </a:r>
            <a:endParaRPr lang="en-US" dirty="0"/>
          </a:p>
        </p:txBody>
      </p:sp>
    </p:spTree>
    <p:extLst>
      <p:ext uri="{BB962C8B-B14F-4D97-AF65-F5344CB8AC3E}">
        <p14:creationId xmlns:p14="http://schemas.microsoft.com/office/powerpoint/2010/main" val="147040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 XVII</a:t>
            </a:r>
            <a:endParaRPr lang="en-CA" dirty="0"/>
          </a:p>
        </p:txBody>
      </p:sp>
      <p:sp>
        <p:nvSpPr>
          <p:cNvPr id="3" name="Content Placeholder 2"/>
          <p:cNvSpPr>
            <a:spLocks noGrp="1"/>
          </p:cNvSpPr>
          <p:nvPr>
            <p:ph idx="1"/>
          </p:nvPr>
        </p:nvSpPr>
        <p:spPr>
          <a:xfrm>
            <a:off x="277906" y="1550894"/>
            <a:ext cx="11349318" cy="5100918"/>
          </a:xfrm>
        </p:spPr>
        <p:txBody>
          <a:bodyPr>
            <a:normAutofit fontScale="92500" lnSpcReduction="10000"/>
          </a:bodyPr>
          <a:lstStyle/>
          <a:p>
            <a:r>
              <a:rPr lang="en-CA" dirty="0"/>
              <a:t>Plan XVII </a:t>
            </a:r>
            <a:r>
              <a:rPr lang="en-CA" dirty="0" smtClean="0"/>
              <a:t>was </a:t>
            </a:r>
            <a:r>
              <a:rPr lang="en-CA" dirty="0"/>
              <a:t>the name of a "scheme of mobilization and concentration" </a:t>
            </a:r>
            <a:r>
              <a:rPr lang="en-CA" dirty="0" smtClean="0"/>
              <a:t>adopted </a:t>
            </a:r>
            <a:r>
              <a:rPr lang="en-CA" dirty="0"/>
              <a:t>by </a:t>
            </a:r>
            <a:r>
              <a:rPr lang="en-CA" dirty="0" smtClean="0"/>
              <a:t>the </a:t>
            </a:r>
            <a:r>
              <a:rPr lang="en-CA" dirty="0"/>
              <a:t>French General </a:t>
            </a:r>
            <a:r>
              <a:rPr lang="en-CA" dirty="0" smtClean="0"/>
              <a:t>Staff </a:t>
            </a:r>
            <a:r>
              <a:rPr lang="en-CA" dirty="0"/>
              <a:t>from 1912–1914, to be put into effect by the French Army in the event of war between France and Germany. </a:t>
            </a:r>
            <a:endParaRPr lang="en-CA" dirty="0" smtClean="0"/>
          </a:p>
          <a:p>
            <a:r>
              <a:rPr lang="en-CA" dirty="0" smtClean="0"/>
              <a:t>The French knew of the Schlieffen Plan prior to 1914 but they doubted Germanys ability to implement it.</a:t>
            </a:r>
          </a:p>
          <a:p>
            <a:r>
              <a:rPr lang="en-CA" dirty="0" smtClean="0"/>
              <a:t>This was France’s “short war plan” which called for a quick and devastating attack on Alsace-Lorraine.  After recapturing these provinces they would advance on Berlin and crush the German army between themselves and the Russians.</a:t>
            </a:r>
          </a:p>
          <a:p>
            <a:r>
              <a:rPr lang="en-CA" dirty="0" smtClean="0"/>
              <a:t>The </a:t>
            </a:r>
            <a:r>
              <a:rPr lang="en-CA" dirty="0"/>
              <a:t>plan was implemented from 7 August 1914, with disastrous consequences for the French, who were defeated in the Battle of the Frontiers </a:t>
            </a:r>
            <a:r>
              <a:rPr lang="en-CA" dirty="0" smtClean="0"/>
              <a:t>at </a:t>
            </a:r>
            <a:r>
              <a:rPr lang="en-CA" dirty="0"/>
              <a:t>a cost of 329,000 casualties. </a:t>
            </a:r>
            <a:endParaRPr lang="en-CA" dirty="0" smtClean="0"/>
          </a:p>
          <a:p>
            <a:r>
              <a:rPr lang="en-CA" dirty="0" smtClean="0"/>
              <a:t>The </a:t>
            </a:r>
            <a:r>
              <a:rPr lang="en-CA" dirty="0"/>
              <a:t>French northern armies were forced into a retreat as far as the Marne river, where in the First Battle of the Marne (5–12 September), the German armies were defeated and forced back to the Aisne river.</a:t>
            </a:r>
          </a:p>
        </p:txBody>
      </p:sp>
    </p:spTree>
    <p:extLst>
      <p:ext uri="{BB962C8B-B14F-4D97-AF65-F5344CB8AC3E}">
        <p14:creationId xmlns:p14="http://schemas.microsoft.com/office/powerpoint/2010/main" val="2457157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The Nations prepare for a much longer war than first expected…..</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8930640" cy="545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170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Instead of a short war, WWI becomes the war of attrition</a:t>
            </a:r>
            <a:endParaRPr lang="en-US" dirty="0"/>
          </a:p>
        </p:txBody>
      </p:sp>
      <p:sp>
        <p:nvSpPr>
          <p:cNvPr id="3" name="Content Placeholder 2"/>
          <p:cNvSpPr>
            <a:spLocks noGrp="1"/>
          </p:cNvSpPr>
          <p:nvPr>
            <p:ph idx="1"/>
          </p:nvPr>
        </p:nvSpPr>
        <p:spPr/>
        <p:txBody>
          <a:bodyPr>
            <a:normAutofit lnSpcReduction="10000"/>
          </a:bodyPr>
          <a:lstStyle/>
          <a:p>
            <a:r>
              <a:rPr lang="en-US" dirty="0"/>
              <a:t>Attrition warfare is a military strategy in which </a:t>
            </a:r>
            <a:r>
              <a:rPr lang="en-US" dirty="0" smtClean="0"/>
              <a:t>one </a:t>
            </a:r>
            <a:r>
              <a:rPr lang="en-US" dirty="0"/>
              <a:t>attempts to win </a:t>
            </a:r>
            <a:r>
              <a:rPr lang="en-US" dirty="0" smtClean="0"/>
              <a:t>by </a:t>
            </a:r>
            <a:r>
              <a:rPr lang="en-US" dirty="0"/>
              <a:t>wearing down the enemy to the point of collapse through continuous losses in personnel and materiel. </a:t>
            </a:r>
            <a:endParaRPr lang="en-US" dirty="0" smtClean="0"/>
          </a:p>
          <a:p>
            <a:endParaRPr lang="en-US" dirty="0" smtClean="0"/>
          </a:p>
          <a:p>
            <a:r>
              <a:rPr lang="en-US" dirty="0" smtClean="0"/>
              <a:t>The </a:t>
            </a:r>
            <a:r>
              <a:rPr lang="en-US" dirty="0"/>
              <a:t>war will usually be won by the side with greater such </a:t>
            </a:r>
            <a:r>
              <a:rPr lang="en-US" dirty="0" smtClean="0"/>
              <a:t>resources</a:t>
            </a:r>
          </a:p>
          <a:p>
            <a:endParaRPr lang="en-US" dirty="0" smtClean="0"/>
          </a:p>
          <a:p>
            <a:r>
              <a:rPr lang="en-US" dirty="0" smtClean="0"/>
              <a:t>It is usually a long, drawn out process</a:t>
            </a:r>
          </a:p>
          <a:p>
            <a:endParaRPr lang="en-US" dirty="0" smtClean="0"/>
          </a:p>
          <a:p>
            <a:r>
              <a:rPr lang="en-US" dirty="0" smtClean="0"/>
              <a:t>A war not of quick decisive battles, but a war of who has the men and the resources to keep their armies going the longest.</a:t>
            </a:r>
            <a:endParaRPr lang="en-US" dirty="0"/>
          </a:p>
        </p:txBody>
      </p:sp>
    </p:spTree>
    <p:extLst>
      <p:ext uri="{BB962C8B-B14F-4D97-AF65-F5344CB8AC3E}">
        <p14:creationId xmlns:p14="http://schemas.microsoft.com/office/powerpoint/2010/main" val="4132768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40677"/>
            <a:ext cx="9144000" cy="2387600"/>
          </a:xfrm>
        </p:spPr>
        <p:txBody>
          <a:bodyPr/>
          <a:lstStyle/>
          <a:p>
            <a:r>
              <a:rPr lang="en-CA" dirty="0" smtClean="0"/>
              <a:t>Trench Warfare</a:t>
            </a:r>
            <a:endParaRPr lang="en-CA" dirty="0"/>
          </a:p>
        </p:txBody>
      </p:sp>
      <p:sp>
        <p:nvSpPr>
          <p:cNvPr id="3" name="Subtitle 2"/>
          <p:cNvSpPr>
            <a:spLocks noGrp="1"/>
          </p:cNvSpPr>
          <p:nvPr>
            <p:ph type="subTitle"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015490"/>
            <a:ext cx="6743714" cy="4568190"/>
          </a:xfrm>
          <a:prstGeom prst="rect">
            <a:avLst/>
          </a:prstGeom>
        </p:spPr>
      </p:pic>
    </p:spTree>
    <p:extLst>
      <p:ext uri="{BB962C8B-B14F-4D97-AF65-F5344CB8AC3E}">
        <p14:creationId xmlns:p14="http://schemas.microsoft.com/office/powerpoint/2010/main" val="1924345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 creates a stalemate on the Western Front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6840" y="1097280"/>
            <a:ext cx="6126480" cy="554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 y="1889760"/>
            <a:ext cx="4465320" cy="4401205"/>
          </a:xfrm>
          <a:prstGeom prst="rect">
            <a:avLst/>
          </a:prstGeom>
          <a:noFill/>
        </p:spPr>
        <p:txBody>
          <a:bodyPr wrap="square" rtlCol="0">
            <a:spAutoFit/>
          </a:bodyPr>
          <a:lstStyle/>
          <a:p>
            <a:r>
              <a:rPr lang="en-US" sz="2000" dirty="0"/>
              <a:t>Pretty simple, after the race to the sea, armies began to dig in trenches to hold their line.  The area between trenches called “no mans land” was deadly, full of barbed wire, explosives, and enemy fire (guns and tanks behind enemy lines).  As the trench system became more elaborate and expansive it was easy for armies to wait for an enemy attack, because going “over the top” to begin your own offensive almost always </a:t>
            </a:r>
            <a:r>
              <a:rPr lang="en-US" sz="2000" dirty="0" smtClean="0"/>
              <a:t>ended </a:t>
            </a:r>
            <a:r>
              <a:rPr lang="en-US" sz="2000" dirty="0"/>
              <a:t>badly.  Armies on both sides made very few territorial advances throughout the war, this is known as a stalemate. </a:t>
            </a:r>
          </a:p>
        </p:txBody>
      </p:sp>
    </p:spTree>
    <p:extLst>
      <p:ext uri="{BB962C8B-B14F-4D97-AF65-F5344CB8AC3E}">
        <p14:creationId xmlns:p14="http://schemas.microsoft.com/office/powerpoint/2010/main" val="3004370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Stalemate on the Western Front</a:t>
            </a:r>
            <a:endParaRPr lang="en-CA" dirty="0"/>
          </a:p>
        </p:txBody>
      </p:sp>
      <p:sp>
        <p:nvSpPr>
          <p:cNvPr id="3" name="Content Placeholder 2"/>
          <p:cNvSpPr>
            <a:spLocks noGrp="1"/>
          </p:cNvSpPr>
          <p:nvPr>
            <p:ph idx="1"/>
          </p:nvPr>
        </p:nvSpPr>
        <p:spPr>
          <a:xfrm>
            <a:off x="350378" y="1555335"/>
            <a:ext cx="11434272" cy="5050563"/>
          </a:xfrm>
        </p:spPr>
        <p:txBody>
          <a:bodyPr>
            <a:normAutofit/>
          </a:bodyPr>
          <a:lstStyle/>
          <a:p>
            <a:r>
              <a:rPr lang="en-CA" dirty="0" smtClean="0"/>
              <a:t>From the end of 1914 to 1918, there was a stalemate on the Western Front. </a:t>
            </a:r>
            <a:r>
              <a:rPr lang="en-CA" dirty="0"/>
              <a:t>N</a:t>
            </a:r>
            <a:r>
              <a:rPr lang="en-CA" dirty="0" smtClean="0"/>
              <a:t>either side could gain any real territory or victory since no side could break through the other’s defenses. </a:t>
            </a:r>
          </a:p>
          <a:p>
            <a:endParaRPr lang="en-CA" dirty="0" smtClean="0"/>
          </a:p>
          <a:p>
            <a:r>
              <a:rPr lang="en-CA" dirty="0" smtClean="0"/>
              <a:t>The basic strategy of the time was to have infantrymen attack the enemy line by attacking the gaps in their defenses.</a:t>
            </a:r>
          </a:p>
          <a:p>
            <a:endParaRPr lang="en-CA" dirty="0" smtClean="0"/>
          </a:p>
          <a:p>
            <a:r>
              <a:rPr lang="en-CA" dirty="0"/>
              <a:t>Trenches </a:t>
            </a:r>
            <a:r>
              <a:rPr lang="en-CA" dirty="0" smtClean="0"/>
              <a:t>on both sides were protected by </a:t>
            </a:r>
            <a:r>
              <a:rPr lang="en-CA" dirty="0"/>
              <a:t>sandbags and barbed </a:t>
            </a:r>
            <a:r>
              <a:rPr lang="en-CA" dirty="0" smtClean="0"/>
              <a:t>wire, and once new technologies like the machine gun were used, this type of advance proved impossible</a:t>
            </a:r>
            <a:r>
              <a:rPr lang="en-CA" dirty="0"/>
              <a:t> </a:t>
            </a:r>
            <a:r>
              <a:rPr lang="en-CA" dirty="0" smtClean="0"/>
              <a:t>and men were “mowed down” in NML.</a:t>
            </a:r>
          </a:p>
        </p:txBody>
      </p:sp>
    </p:spTree>
    <p:extLst>
      <p:ext uri="{BB962C8B-B14F-4D97-AF65-F5344CB8AC3E}">
        <p14:creationId xmlns:p14="http://schemas.microsoft.com/office/powerpoint/2010/main" val="3020275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Stalemate on the Western Front</a:t>
            </a:r>
          </a:p>
        </p:txBody>
      </p:sp>
      <p:sp>
        <p:nvSpPr>
          <p:cNvPr id="3" name="Content Placeholder 2"/>
          <p:cNvSpPr>
            <a:spLocks noGrp="1"/>
          </p:cNvSpPr>
          <p:nvPr>
            <p:ph idx="1"/>
          </p:nvPr>
        </p:nvSpPr>
        <p:spPr>
          <a:xfrm>
            <a:off x="153823" y="1461330"/>
            <a:ext cx="11767559" cy="5204389"/>
          </a:xfrm>
        </p:spPr>
        <p:txBody>
          <a:bodyPr>
            <a:normAutofit lnSpcReduction="10000"/>
          </a:bodyPr>
          <a:lstStyle/>
          <a:p>
            <a:r>
              <a:rPr lang="en-CA" dirty="0" smtClean="0"/>
              <a:t>Military commanders on </a:t>
            </a:r>
            <a:r>
              <a:rPr lang="en-CA" dirty="0"/>
              <a:t>the Western Front were considered the best in their fields, </a:t>
            </a:r>
            <a:r>
              <a:rPr lang="en-CA" dirty="0" smtClean="0"/>
              <a:t>BUT they </a:t>
            </a:r>
            <a:r>
              <a:rPr lang="en-CA" dirty="0"/>
              <a:t>were not so familiar with trench warfare.  They </a:t>
            </a:r>
            <a:r>
              <a:rPr lang="en-CA" dirty="0" smtClean="0"/>
              <a:t>were used </a:t>
            </a:r>
            <a:r>
              <a:rPr lang="en-CA" dirty="0"/>
              <a:t>to old tactics and cavalry-style </a:t>
            </a:r>
            <a:r>
              <a:rPr lang="en-CA" dirty="0" smtClean="0"/>
              <a:t>fighting, and were unprepared for a </a:t>
            </a:r>
            <a:r>
              <a:rPr lang="en-CA" dirty="0"/>
              <a:t>stalemate and knew little on how to break </a:t>
            </a:r>
            <a:r>
              <a:rPr lang="en-CA" dirty="0" smtClean="0"/>
              <a:t>it.</a:t>
            </a:r>
          </a:p>
          <a:p>
            <a:endParaRPr lang="en-CA" dirty="0"/>
          </a:p>
          <a:p>
            <a:r>
              <a:rPr lang="en-CA" dirty="0" smtClean="0"/>
              <a:t>Many </a:t>
            </a:r>
            <a:r>
              <a:rPr lang="en-CA" dirty="0"/>
              <a:t>new technologies were developed at this point </a:t>
            </a:r>
            <a:r>
              <a:rPr lang="en-CA" dirty="0" smtClean="0"/>
              <a:t>(machine guns/chlorine gas)but </a:t>
            </a:r>
            <a:r>
              <a:rPr lang="en-CA" dirty="0"/>
              <a:t>commanders had little knowledge </a:t>
            </a:r>
            <a:r>
              <a:rPr lang="en-CA" dirty="0" smtClean="0"/>
              <a:t>of how to effectively use it and were slow to equip their men with these technologies.</a:t>
            </a:r>
          </a:p>
          <a:p>
            <a:endParaRPr lang="en-CA" dirty="0"/>
          </a:p>
          <a:p>
            <a:r>
              <a:rPr lang="en-CA" dirty="0"/>
              <a:t>Their belief </a:t>
            </a:r>
            <a:r>
              <a:rPr lang="en-CA" dirty="0" smtClean="0"/>
              <a:t>at the time was </a:t>
            </a:r>
            <a:r>
              <a:rPr lang="en-CA" dirty="0"/>
              <a:t>that quantity </a:t>
            </a:r>
            <a:r>
              <a:rPr lang="en-CA" dirty="0" smtClean="0"/>
              <a:t>(of men)was </a:t>
            </a:r>
            <a:r>
              <a:rPr lang="en-CA" dirty="0"/>
              <a:t>better than </a:t>
            </a:r>
            <a:r>
              <a:rPr lang="en-CA" dirty="0" smtClean="0"/>
              <a:t>quality of weapons, and that sending huge numbers of infantry </a:t>
            </a:r>
            <a:r>
              <a:rPr lang="en-CA" dirty="0"/>
              <a:t>soldiers would achieve a breakthrough against machine guns and barbed wire. </a:t>
            </a:r>
            <a:r>
              <a:rPr lang="en-CA" dirty="0" smtClean="0"/>
              <a:t> Turns out they were wrong, and this led to massive numbers </a:t>
            </a:r>
            <a:r>
              <a:rPr lang="en-CA" smtClean="0"/>
              <a:t>of casualties </a:t>
            </a:r>
            <a:r>
              <a:rPr lang="en-CA" dirty="0" smtClean="0"/>
              <a:t>on the Western front.</a:t>
            </a:r>
            <a:endParaRPr lang="en-CA" dirty="0"/>
          </a:p>
          <a:p>
            <a:pPr marL="0" indent="0">
              <a:buNone/>
            </a:pPr>
            <a:endParaRPr lang="en-CA" dirty="0"/>
          </a:p>
        </p:txBody>
      </p:sp>
    </p:spTree>
    <p:extLst>
      <p:ext uri="{BB962C8B-B14F-4D97-AF65-F5344CB8AC3E}">
        <p14:creationId xmlns:p14="http://schemas.microsoft.com/office/powerpoint/2010/main" val="15404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French Nationalism</a:t>
            </a:r>
            <a:endParaRPr lang="en-CA" dirty="0"/>
          </a:p>
        </p:txBody>
      </p:sp>
      <p:sp>
        <p:nvSpPr>
          <p:cNvPr id="4" name="Content Placeholder 3"/>
          <p:cNvSpPr>
            <a:spLocks noGrp="1"/>
          </p:cNvSpPr>
          <p:nvPr>
            <p:ph sz="quarter" idx="4294967295"/>
          </p:nvPr>
        </p:nvSpPr>
        <p:spPr>
          <a:xfrm>
            <a:off x="685800" y="1540136"/>
            <a:ext cx="10394707" cy="4753984"/>
          </a:xfrm>
          <a:prstGeom prst="rect">
            <a:avLst/>
          </a:prstGeom>
        </p:spPr>
        <p:txBody>
          <a:bodyPr/>
          <a:lstStyle/>
          <a:p>
            <a:r>
              <a:rPr lang="en-US" dirty="0" smtClean="0">
                <a:latin typeface="Times New Roman" panose="02020603050405020304" pitchFamily="18" charset="0"/>
                <a:cs typeface="Times New Roman" panose="02020603050405020304" pitchFamily="18" charset="0"/>
              </a:rPr>
              <a:t>During the Franco-Prussian War in 1871, Alsace-Lorraine, a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rench region rich in coal and iron, was lost by France to Germany.   Germany won this war and the prize was this territory.  This region soon became very important for Germany, not only because of their land’s resources but also because of its military strength.   </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the years progressed the people of Alsace-Lorraine began to hate German control of them.  They soon became extremely nationalistic and tried to reunite themselves with France.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632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sp>
        <p:nvSpPr>
          <p:cNvPr id="3" name="Content Placeholder 2"/>
          <p:cNvSpPr>
            <a:spLocks noGrp="1"/>
          </p:cNvSpPr>
          <p:nvPr>
            <p:ph idx="1"/>
          </p:nvPr>
        </p:nvSpPr>
        <p:spPr/>
        <p:txBody>
          <a:bodyPr/>
          <a:lstStyle/>
          <a:p>
            <a:r>
              <a:rPr lang="en-US" dirty="0">
                <a:hlinkClick r:id="rId2"/>
              </a:rPr>
              <a:t>https://www.youtube.com/watch?v=_</a:t>
            </a:r>
            <a:r>
              <a:rPr lang="en-US" dirty="0" smtClean="0">
                <a:hlinkClick r:id="rId2"/>
              </a:rPr>
              <a:t>G4ZY66BG38</a:t>
            </a:r>
            <a:r>
              <a:rPr lang="en-US" dirty="0" smtClean="0"/>
              <a:t> (short video- 3min)</a:t>
            </a:r>
          </a:p>
          <a:p>
            <a:endParaRPr lang="en-US" dirty="0"/>
          </a:p>
          <a:p>
            <a:endParaRPr lang="en-US" dirty="0" smtClean="0"/>
          </a:p>
          <a:p>
            <a:r>
              <a:rPr lang="en-US" dirty="0">
                <a:hlinkClick r:id="rId3"/>
              </a:rPr>
              <a:t>https://</a:t>
            </a:r>
            <a:r>
              <a:rPr lang="en-US" dirty="0" smtClean="0">
                <a:hlinkClick r:id="rId3"/>
              </a:rPr>
              <a:t>www.youtube.com/watch?v=0LO1dYuI6g0</a:t>
            </a:r>
            <a:r>
              <a:rPr lang="en-US" dirty="0" smtClean="0"/>
              <a:t> (Digging </a:t>
            </a:r>
            <a:r>
              <a:rPr lang="en-US" dirty="0"/>
              <a:t>Up The Trenches (Battle Of The Somme Documentary) - Real Stories</a:t>
            </a:r>
          </a:p>
          <a:p>
            <a:endParaRPr lang="en-US" dirty="0"/>
          </a:p>
        </p:txBody>
      </p:sp>
    </p:spTree>
    <p:extLst>
      <p:ext uri="{BB962C8B-B14F-4D97-AF65-F5344CB8AC3E}">
        <p14:creationId xmlns:p14="http://schemas.microsoft.com/office/powerpoint/2010/main" val="2361422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1285"/>
            <a:ext cx="10515600" cy="1325563"/>
          </a:xfrm>
        </p:spPr>
        <p:txBody>
          <a:bodyPr/>
          <a:lstStyle/>
          <a:p>
            <a:r>
              <a:rPr lang="en-US" dirty="0" smtClean="0"/>
              <a:t>Check out this site on trench warfare!</a:t>
            </a:r>
            <a:endParaRPr lang="en-US" dirty="0"/>
          </a:p>
        </p:txBody>
      </p:sp>
      <p:sp>
        <p:nvSpPr>
          <p:cNvPr id="3" name="Content Placeholder 2"/>
          <p:cNvSpPr>
            <a:spLocks noGrp="1"/>
          </p:cNvSpPr>
          <p:nvPr>
            <p:ph idx="1"/>
          </p:nvPr>
        </p:nvSpPr>
        <p:spPr>
          <a:xfrm>
            <a:off x="259080" y="1280160"/>
            <a:ext cx="11750040" cy="5349240"/>
          </a:xfrm>
        </p:spPr>
        <p:txBody>
          <a:bodyPr>
            <a:normAutofit fontScale="92500" lnSpcReduction="20000"/>
          </a:bodyPr>
          <a:lstStyle/>
          <a:p>
            <a:pPr marL="0" indent="0">
              <a:buNone/>
            </a:pPr>
            <a:r>
              <a:rPr lang="en-US" dirty="0">
                <a:hlinkClick r:id="rId2"/>
              </a:rPr>
              <a:t>http://</a:t>
            </a:r>
            <a:r>
              <a:rPr lang="en-US" dirty="0" smtClean="0">
                <a:hlinkClick r:id="rId2"/>
              </a:rPr>
              <a:t>www.firstworldwar.com/features/trenchlife.htm</a:t>
            </a:r>
            <a:endParaRPr lang="en-US" dirty="0" smtClean="0"/>
          </a:p>
          <a:p>
            <a:endParaRPr lang="en-US" dirty="0"/>
          </a:p>
          <a:p>
            <a:pPr marL="0" indent="0">
              <a:buNone/>
            </a:pPr>
            <a:r>
              <a:rPr lang="en-US" u="sng" dirty="0" smtClean="0"/>
              <a:t>Life in the trenches</a:t>
            </a:r>
            <a:r>
              <a:rPr lang="en-US" dirty="0" smtClean="0"/>
              <a:t>: Daily </a:t>
            </a:r>
            <a:r>
              <a:rPr lang="en-US" dirty="0"/>
              <a:t>Death in the </a:t>
            </a:r>
            <a:r>
              <a:rPr lang="en-US" dirty="0" smtClean="0"/>
              <a:t>Trenches: Death </a:t>
            </a:r>
            <a:r>
              <a:rPr lang="en-US" dirty="0"/>
              <a:t>was a constant companion to those serving in the line, even when no raid or attack was launched or defended </a:t>
            </a:r>
            <a:r>
              <a:rPr lang="en-US" dirty="0" smtClean="0"/>
              <a:t>against.</a:t>
            </a:r>
          </a:p>
          <a:p>
            <a:pPr marL="0" indent="0">
              <a:buNone/>
            </a:pPr>
            <a:r>
              <a:rPr lang="en-US" u="sng" dirty="0" smtClean="0"/>
              <a:t>Rat Infestation: </a:t>
            </a:r>
            <a:r>
              <a:rPr lang="en-US" dirty="0" smtClean="0"/>
              <a:t>Rats </a:t>
            </a:r>
            <a:r>
              <a:rPr lang="en-US" dirty="0"/>
              <a:t>in their millions infested trenches.  There were two main types, the brown and the black rat.  Both were despised but the brown rat was especially feared.  Gorging themselves on human remains (grotesquely disfiguring them by eating their eyes and liver) they could grow to the size of a </a:t>
            </a:r>
            <a:r>
              <a:rPr lang="en-US" dirty="0" smtClean="0"/>
              <a:t>cat.</a:t>
            </a:r>
          </a:p>
          <a:p>
            <a:pPr marL="0" indent="0">
              <a:buNone/>
            </a:pPr>
            <a:r>
              <a:rPr lang="en-US" u="sng" dirty="0"/>
              <a:t>Frogs, Lice and </a:t>
            </a:r>
            <a:r>
              <a:rPr lang="en-US" u="sng" dirty="0" smtClean="0"/>
              <a:t>Worse</a:t>
            </a:r>
            <a:r>
              <a:rPr lang="en-US" dirty="0" smtClean="0"/>
              <a:t>: Rats were </a:t>
            </a:r>
            <a:r>
              <a:rPr lang="en-US" dirty="0"/>
              <a:t>by no means the only source of infection and nuisance.  Lice were a never-ending problem, breeding in the seams of filthy clothing and causing men to itch </a:t>
            </a:r>
            <a:r>
              <a:rPr lang="en-US" dirty="0" smtClean="0"/>
              <a:t>unceasingly.</a:t>
            </a:r>
          </a:p>
          <a:p>
            <a:pPr marL="0" indent="0">
              <a:buNone/>
            </a:pPr>
            <a:r>
              <a:rPr lang="en-US" u="sng" dirty="0"/>
              <a:t>The Trench </a:t>
            </a:r>
            <a:r>
              <a:rPr lang="en-US" u="sng" dirty="0" smtClean="0"/>
              <a:t>Cycle; </a:t>
            </a:r>
            <a:r>
              <a:rPr lang="en-US" dirty="0" smtClean="0"/>
              <a:t>Typically</a:t>
            </a:r>
            <a:r>
              <a:rPr lang="en-US" dirty="0"/>
              <a:t>, a battalion would be expected to serve a spell in the front line.  This would be followed by a stint spent in support, and then in reserve lines.  A period of rest would follow - generally short in duration - before the whole cycle of trench duty would start </a:t>
            </a:r>
            <a:r>
              <a:rPr lang="en-US" dirty="0" smtClean="0"/>
              <a:t>afresh.</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616779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96240"/>
            <a:ext cx="11795760" cy="6248400"/>
          </a:xfrm>
        </p:spPr>
        <p:txBody>
          <a:bodyPr>
            <a:normAutofit fontScale="92500" lnSpcReduction="20000"/>
          </a:bodyPr>
          <a:lstStyle/>
          <a:p>
            <a:pPr marL="0" indent="0">
              <a:buNone/>
            </a:pPr>
            <a:r>
              <a:rPr lang="en-US" u="sng" dirty="0"/>
              <a:t>Stand To and the Morning </a:t>
            </a:r>
            <a:r>
              <a:rPr lang="en-US" u="sng" dirty="0" smtClean="0"/>
              <a:t>Hate</a:t>
            </a:r>
            <a:r>
              <a:rPr lang="en-US" dirty="0" smtClean="0"/>
              <a:t>: The </a:t>
            </a:r>
            <a:r>
              <a:rPr lang="en-US" dirty="0"/>
              <a:t>daily routine of life in the trenches began with the morning 'stand to'.  An hour before dawn everyone was roused from slumber by the company orderly officer and sergeant and ordered to climb up on the fire step to guard against a dawn raid by the enemy, bayonets fixed. Accompanying stand to, as the light grew, was the daily ritual often termed the 'morning hate</a:t>
            </a:r>
            <a:r>
              <a:rPr lang="en-US" dirty="0" smtClean="0"/>
              <a:t>'. Both </a:t>
            </a:r>
            <a:r>
              <a:rPr lang="en-US" dirty="0"/>
              <a:t>sides would often relieve the tension of the early hours with machine gun fire, shelling and small arms fire, directed into the mist to their front: this made doubly sure of safety at </a:t>
            </a:r>
            <a:r>
              <a:rPr lang="en-US" dirty="0" smtClean="0"/>
              <a:t>dawn.</a:t>
            </a:r>
          </a:p>
          <a:p>
            <a:endParaRPr lang="en-US" dirty="0"/>
          </a:p>
          <a:p>
            <a:pPr marL="0" indent="0">
              <a:buNone/>
            </a:pPr>
            <a:r>
              <a:rPr lang="en-US" u="sng" dirty="0"/>
              <a:t>Rum, Rifles and the Breakfast </a:t>
            </a:r>
            <a:r>
              <a:rPr lang="en-US" u="sng" dirty="0" smtClean="0"/>
              <a:t>Truce: </a:t>
            </a:r>
            <a:r>
              <a:rPr lang="en-US" dirty="0" smtClean="0"/>
              <a:t>With </a:t>
            </a:r>
            <a:r>
              <a:rPr lang="en-US" dirty="0"/>
              <a:t>stand to over, in some areas rum might then be issued to the men.  They would then attend to the cleaning of their rifle equipment, which was followed by its inspection by </a:t>
            </a:r>
            <a:r>
              <a:rPr lang="en-US" dirty="0" smtClean="0"/>
              <a:t>officers.</a:t>
            </a:r>
          </a:p>
          <a:p>
            <a:endParaRPr lang="en-US" dirty="0"/>
          </a:p>
          <a:p>
            <a:pPr marL="0" indent="0">
              <a:buNone/>
            </a:pPr>
            <a:r>
              <a:rPr lang="en-US" u="sng" dirty="0"/>
              <a:t>Inspection and </a:t>
            </a:r>
            <a:r>
              <a:rPr lang="en-US" u="sng" dirty="0" smtClean="0"/>
              <a:t>Chores: </a:t>
            </a:r>
            <a:r>
              <a:rPr lang="en-US" dirty="0" smtClean="0"/>
              <a:t>With </a:t>
            </a:r>
            <a:r>
              <a:rPr lang="en-US" dirty="0"/>
              <a:t>breakfast over the men would be inspected by either the company or platoon commander.  Once this had been completed NCOs would assign daily chores to each man (except those who had been excused duty for a variety of reasons</a:t>
            </a:r>
            <a:r>
              <a:rPr lang="en-US" dirty="0" smtClean="0"/>
              <a:t>).Example </a:t>
            </a:r>
            <a:r>
              <a:rPr lang="en-US" dirty="0"/>
              <a:t>- and necessary - daily chores included the refilling of sandbags, the repair of the duckboards on the floor of the trench and the draining of trenches.</a:t>
            </a:r>
          </a:p>
          <a:p>
            <a:endParaRPr lang="en-US" dirty="0"/>
          </a:p>
          <a:p>
            <a:endParaRPr lang="en-US" dirty="0"/>
          </a:p>
        </p:txBody>
      </p:sp>
    </p:spTree>
    <p:extLst>
      <p:ext uri="{BB962C8B-B14F-4D97-AF65-F5344CB8AC3E}">
        <p14:creationId xmlns:p14="http://schemas.microsoft.com/office/powerpoint/2010/main" val="1410091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77761">
            <a:off x="514687" y="1090872"/>
            <a:ext cx="5950547"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234">
            <a:off x="6492240" y="2015491"/>
            <a:ext cx="5166360" cy="4171950"/>
          </a:xfrm>
          <a:prstGeom prst="rect">
            <a:avLst/>
          </a:prstGeom>
        </p:spPr>
      </p:pic>
    </p:spTree>
    <p:extLst>
      <p:ext uri="{BB962C8B-B14F-4D97-AF65-F5344CB8AC3E}">
        <p14:creationId xmlns:p14="http://schemas.microsoft.com/office/powerpoint/2010/main" val="2330071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Trench Warfare</a:t>
            </a:r>
            <a:endParaRPr lang="en-CA" dirty="0"/>
          </a:p>
        </p:txBody>
      </p:sp>
      <p:pic>
        <p:nvPicPr>
          <p:cNvPr id="4" name="Content Placeholder 6" descr="Image15.jpg"/>
          <p:cNvPicPr>
            <a:picLocks noGrp="1" noChangeAspect="1"/>
          </p:cNvPicPr>
          <p:nvPr>
            <p:ph idx="1"/>
          </p:nvPr>
        </p:nvPicPr>
        <p:blipFill>
          <a:blip r:embed="rId2" cstate="print"/>
          <a:stretch>
            <a:fillRect/>
          </a:stretch>
        </p:blipFill>
        <p:spPr>
          <a:xfrm>
            <a:off x="2743201" y="1440867"/>
            <a:ext cx="6201770" cy="4736096"/>
          </a:xfrm>
        </p:spPr>
      </p:pic>
    </p:spTree>
    <p:extLst>
      <p:ext uri="{BB962C8B-B14F-4D97-AF65-F5344CB8AC3E}">
        <p14:creationId xmlns:p14="http://schemas.microsoft.com/office/powerpoint/2010/main" val="727211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Western Front:</a:t>
            </a:r>
            <a:br>
              <a:rPr lang="en-CA" dirty="0" smtClean="0"/>
            </a:br>
            <a:r>
              <a:rPr lang="en-CA" dirty="0" smtClean="0"/>
              <a:t>North Sea (Belgium)to Switzerland</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254" y="2128783"/>
            <a:ext cx="5251592" cy="3734136"/>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81" y="1676560"/>
            <a:ext cx="6196404" cy="5019562"/>
          </a:xfrm>
          <a:prstGeom prst="rect">
            <a:avLst/>
          </a:prstGeom>
        </p:spPr>
      </p:pic>
    </p:spTree>
    <p:extLst>
      <p:ext uri="{BB962C8B-B14F-4D97-AF65-F5344CB8AC3E}">
        <p14:creationId xmlns:p14="http://schemas.microsoft.com/office/powerpoint/2010/main" val="3283838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54" y="96184"/>
            <a:ext cx="10515600" cy="1325563"/>
          </a:xfrm>
        </p:spPr>
        <p:txBody>
          <a:bodyPr/>
          <a:lstStyle/>
          <a:p>
            <a:pPr algn="ctr"/>
            <a:r>
              <a:rPr lang="en-CA" dirty="0" smtClean="0"/>
              <a:t>Eastern Front: Baltic Sea to Black Sea</a:t>
            </a:r>
            <a:br>
              <a:rPr lang="en-CA" dirty="0" smtClean="0"/>
            </a:b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193" y="1119577"/>
            <a:ext cx="5497157" cy="54318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6" y="1119577"/>
            <a:ext cx="5238750" cy="5582493"/>
          </a:xfrm>
          <a:prstGeom prst="rect">
            <a:avLst/>
          </a:prstGeom>
        </p:spPr>
      </p:pic>
    </p:spTree>
    <p:extLst>
      <p:ext uri="{BB962C8B-B14F-4D97-AF65-F5344CB8AC3E}">
        <p14:creationId xmlns:p14="http://schemas.microsoft.com/office/powerpoint/2010/main" val="2772868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59080"/>
            <a:ext cx="11795760" cy="6294120"/>
          </a:xfrm>
        </p:spPr>
        <p:txBody>
          <a:bodyPr>
            <a:normAutofit/>
          </a:bodyPr>
          <a:lstStyle/>
          <a:p>
            <a:r>
              <a:rPr lang="en-US" u="sng" dirty="0"/>
              <a:t>Daily </a:t>
            </a:r>
            <a:r>
              <a:rPr lang="en-US" u="sng" dirty="0" smtClean="0"/>
              <a:t>Boredom: </a:t>
            </a:r>
            <a:r>
              <a:rPr lang="en-US" dirty="0" smtClean="0"/>
              <a:t>Given </a:t>
            </a:r>
            <a:r>
              <a:rPr lang="en-US" dirty="0"/>
              <a:t>that each side's front line was constantly under watch by snipers and look-outs during daylight, movement was logically restricted until night fell.  Thus, once men had concluded their assigned tasks they were free to attend to more personal matters, such as the reading and writing of letters </a:t>
            </a:r>
            <a:r>
              <a:rPr lang="en-US" dirty="0" smtClean="0"/>
              <a:t>home.</a:t>
            </a:r>
          </a:p>
          <a:p>
            <a:endParaRPr lang="en-US" dirty="0"/>
          </a:p>
          <a:p>
            <a:r>
              <a:rPr lang="en-US" u="sng" dirty="0"/>
              <a:t>Dusk: Stand To, Supply and </a:t>
            </a:r>
            <a:r>
              <a:rPr lang="en-US" u="sng" dirty="0" smtClean="0"/>
              <a:t>Maintenance</a:t>
            </a:r>
            <a:r>
              <a:rPr lang="en-US" dirty="0" smtClean="0"/>
              <a:t>: With </a:t>
            </a:r>
            <a:r>
              <a:rPr lang="en-US" dirty="0"/>
              <a:t>the onset of dusk the morning ritual of stand to was repeated, again to guard against a surprise attack launched as light </a:t>
            </a:r>
            <a:r>
              <a:rPr lang="en-US" dirty="0" smtClean="0"/>
              <a:t>fell.</a:t>
            </a:r>
          </a:p>
          <a:p>
            <a:endParaRPr lang="en-US" dirty="0" smtClean="0"/>
          </a:p>
          <a:p>
            <a:r>
              <a:rPr lang="en-US" u="sng" dirty="0"/>
              <a:t>Patrolling No Man's </a:t>
            </a:r>
            <a:r>
              <a:rPr lang="en-US" u="sng" dirty="0" smtClean="0"/>
              <a:t>Land: </a:t>
            </a:r>
            <a:r>
              <a:rPr lang="en-US" dirty="0" smtClean="0"/>
              <a:t>Patrols </a:t>
            </a:r>
            <a:r>
              <a:rPr lang="en-US" dirty="0"/>
              <a:t>would often be sent out into No Mans Land.  Some men would be tasked with repairing or adding barbed wire to the front line.  Others however would go out to assigned listening posts, hoping to pick up valuable information from the enemy </a:t>
            </a:r>
            <a:r>
              <a:rPr lang="en-US" dirty="0" smtClean="0"/>
              <a:t>lines.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49944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40" y="320040"/>
            <a:ext cx="11841480" cy="6263640"/>
          </a:xfrm>
        </p:spPr>
        <p:txBody>
          <a:bodyPr>
            <a:normAutofit fontScale="77500" lnSpcReduction="20000"/>
          </a:bodyPr>
          <a:lstStyle/>
          <a:p>
            <a:pPr marL="0" indent="0">
              <a:buNone/>
            </a:pPr>
            <a:r>
              <a:rPr lang="en-US" sz="3300" b="1" u="sng" dirty="0"/>
              <a:t>Relieving Men at the </a:t>
            </a:r>
            <a:r>
              <a:rPr lang="en-US" sz="3300" b="1" u="sng" dirty="0" smtClean="0"/>
              <a:t>Front: </a:t>
            </a:r>
            <a:r>
              <a:rPr lang="en-US" sz="3300" dirty="0" smtClean="0"/>
              <a:t>Men </a:t>
            </a:r>
            <a:r>
              <a:rPr lang="en-US" sz="3300" dirty="0"/>
              <a:t>were relieved front-line duty at night-time too.  Relieving units would wind their weary way through numerous lines of communications trenches, weighed down with equipment and trench stores (such as shovels, picks, corrugated iron, duckboards, etc.).  The process of relieving a line could take several frustrating hours.</a:t>
            </a:r>
          </a:p>
          <a:p>
            <a:endParaRPr lang="en-US" sz="3300" dirty="0"/>
          </a:p>
          <a:p>
            <a:pPr marL="0" indent="0">
              <a:buNone/>
            </a:pPr>
            <a:r>
              <a:rPr lang="en-US" sz="3300" b="1" u="sng" dirty="0"/>
              <a:t>T</a:t>
            </a:r>
            <a:r>
              <a:rPr lang="en-US" sz="3300" b="1" u="sng" dirty="0" smtClean="0"/>
              <a:t>he Smell:  </a:t>
            </a:r>
            <a:r>
              <a:rPr lang="en-US" sz="3300" dirty="0" smtClean="0"/>
              <a:t>no </a:t>
            </a:r>
            <a:r>
              <a:rPr lang="en-US" sz="3300" dirty="0"/>
              <a:t>overview of trench life can avoid the aspect that instantly struck visitors to the lines: the appalling reek given off by numerous conflicting </a:t>
            </a:r>
            <a:r>
              <a:rPr lang="en-US" sz="3300" dirty="0" smtClean="0"/>
              <a:t>sources. Rotting carcasses </a:t>
            </a:r>
            <a:r>
              <a:rPr lang="en-US" sz="3300" dirty="0"/>
              <a:t>lay around in their thousands.  For example, approximately 200,000 men were killed on the Somme battlefields, many of which lay in shallow graves.</a:t>
            </a:r>
          </a:p>
          <a:p>
            <a:pPr marL="0" indent="0">
              <a:buNone/>
            </a:pPr>
            <a:r>
              <a:rPr lang="en-US" sz="3300" dirty="0" smtClean="0"/>
              <a:t>Men </a:t>
            </a:r>
            <a:r>
              <a:rPr lang="en-US" sz="3300" dirty="0"/>
              <a:t>who had not been afforded the luxury of a bath in weeks or months would offer the pervading </a:t>
            </a:r>
            <a:r>
              <a:rPr lang="en-US" sz="3300" dirty="0" err="1"/>
              <a:t>odour</a:t>
            </a:r>
            <a:r>
              <a:rPr lang="en-US" sz="3300" dirty="0"/>
              <a:t> of dried sweat.  The feet were generally accepted to give off the worst </a:t>
            </a:r>
            <a:r>
              <a:rPr lang="en-US" sz="3300" dirty="0" err="1"/>
              <a:t>odour</a:t>
            </a:r>
            <a:r>
              <a:rPr lang="en-US" sz="3300" dirty="0"/>
              <a:t>.</a:t>
            </a:r>
          </a:p>
          <a:p>
            <a:pPr marL="0" indent="0">
              <a:buNone/>
            </a:pPr>
            <a:r>
              <a:rPr lang="en-US" sz="3300" dirty="0" smtClean="0"/>
              <a:t>Trenches </a:t>
            </a:r>
            <a:r>
              <a:rPr lang="en-US" sz="3300" dirty="0"/>
              <a:t>would also smell of creosol or chloride of lime, used to stave off the constant threat of disease and infection.</a:t>
            </a:r>
          </a:p>
          <a:p>
            <a:pPr marL="0" indent="0">
              <a:buNone/>
            </a:pPr>
            <a:r>
              <a:rPr lang="en-US" sz="3300" dirty="0" smtClean="0"/>
              <a:t>Add </a:t>
            </a:r>
            <a:r>
              <a:rPr lang="en-US" sz="3300" dirty="0"/>
              <a:t>to this the smell of cordite, the lingering </a:t>
            </a:r>
            <a:r>
              <a:rPr lang="en-US" sz="3300" dirty="0" err="1"/>
              <a:t>odour</a:t>
            </a:r>
            <a:r>
              <a:rPr lang="en-US" sz="3300" dirty="0"/>
              <a:t> of poison gas, rotting sandbags, stagnant mud, cigarette smoke and cooking food... yet men grew used to it, while it thoroughly overcame first-time visitors to the front.</a:t>
            </a:r>
          </a:p>
          <a:p>
            <a:endParaRPr lang="en-US" dirty="0"/>
          </a:p>
        </p:txBody>
      </p:sp>
    </p:spTree>
    <p:extLst>
      <p:ext uri="{BB962C8B-B14F-4D97-AF65-F5344CB8AC3E}">
        <p14:creationId xmlns:p14="http://schemas.microsoft.com/office/powerpoint/2010/main" val="174681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Major Battles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4425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304165"/>
            <a:ext cx="10515600" cy="1325563"/>
          </a:xfrm>
        </p:spPr>
        <p:txBody>
          <a:bodyPr/>
          <a:lstStyle/>
          <a:p>
            <a:r>
              <a:rPr lang="en-CA" dirty="0" smtClean="0"/>
              <a:t>German Nationalism</a:t>
            </a:r>
            <a:endParaRPr lang="en-CA" dirty="0"/>
          </a:p>
        </p:txBody>
      </p:sp>
      <p:sp>
        <p:nvSpPr>
          <p:cNvPr id="3" name="Content Placeholder 2"/>
          <p:cNvSpPr>
            <a:spLocks noGrp="1"/>
          </p:cNvSpPr>
          <p:nvPr>
            <p:ph sz="quarter" idx="4294967295"/>
          </p:nvPr>
        </p:nvSpPr>
        <p:spPr>
          <a:xfrm>
            <a:off x="381000" y="1645920"/>
            <a:ext cx="10881360" cy="4953000"/>
          </a:xfrm>
          <a:prstGeom prst="rect">
            <a:avLst/>
          </a:prstGeom>
        </p:spPr>
        <p:txBody>
          <a:bodyPr>
            <a:normAutofit/>
          </a:bodyPr>
          <a:lstStyle/>
          <a:p>
            <a:r>
              <a:rPr lang="en-CA" dirty="0" smtClean="0">
                <a:latin typeface="Times New Roman" panose="02020603050405020304" pitchFamily="18" charset="0"/>
                <a:cs typeface="Times New Roman" panose="02020603050405020304" pitchFamily="18" charset="0"/>
              </a:rPr>
              <a:t>Feelings of superiority and pride in Germany arose from the imperialist race of the late 1800’s.   After the unification of German states (Prussia) in 1871, Germany quickly rose up as a strong nation with rapid industrial and technological growth.  As a result of their ascension into power the Germans became proud of their land and their newfound status. </a:t>
            </a:r>
          </a:p>
          <a:p>
            <a:r>
              <a:rPr lang="en-US" dirty="0">
                <a:latin typeface="Times New Roman" panose="02020603050405020304" pitchFamily="18" charset="0"/>
                <a:cs typeface="Times New Roman" panose="02020603050405020304" pitchFamily="18" charset="0"/>
              </a:rPr>
              <a:t>While still being far from comparable to other powerful nations in Europe and certainly late on the imperialist scene, they began to slowly build their empire.  Some powerful German citizens feared that they were too late in the game and the most powerful empires (GB and France) had already acquired all the important « good » nations up for grabs.   They also believed that GB and France would team up to block Germany from becoming stronger. #paranoid</a:t>
            </a: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337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33101"/>
            <a:ext cx="10515600" cy="1325563"/>
          </a:xfrm>
        </p:spPr>
        <p:txBody>
          <a:bodyPr/>
          <a:lstStyle/>
          <a:p>
            <a:r>
              <a:rPr lang="en-CA" dirty="0" smtClean="0"/>
              <a:t>Battle of the Marne 1914</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659" y="738228"/>
            <a:ext cx="5028288" cy="5903203"/>
          </a:xfrm>
        </p:spPr>
      </p:pic>
      <p:sp>
        <p:nvSpPr>
          <p:cNvPr id="5" name="TextBox 4"/>
          <p:cNvSpPr txBox="1"/>
          <p:nvPr/>
        </p:nvSpPr>
        <p:spPr>
          <a:xfrm>
            <a:off x="0" y="1192462"/>
            <a:ext cx="6464968" cy="4708981"/>
          </a:xfrm>
          <a:prstGeom prst="rect">
            <a:avLst/>
          </a:prstGeom>
          <a:noFill/>
        </p:spPr>
        <p:txBody>
          <a:bodyPr wrap="square" rtlCol="0">
            <a:spAutoFit/>
          </a:bodyPr>
          <a:lstStyle/>
          <a:p>
            <a:r>
              <a:rPr lang="en-CA" sz="2000" dirty="0" smtClean="0"/>
              <a:t>7–12 </a:t>
            </a:r>
            <a:r>
              <a:rPr lang="en-CA" sz="2000" dirty="0"/>
              <a:t>September </a:t>
            </a:r>
            <a:r>
              <a:rPr lang="en-CA" sz="2000" dirty="0" smtClean="0"/>
              <a:t>1914</a:t>
            </a:r>
          </a:p>
          <a:p>
            <a:endParaRPr lang="en-CA" sz="2000" dirty="0" smtClean="0"/>
          </a:p>
          <a:p>
            <a:r>
              <a:rPr lang="en-CA" sz="2000" dirty="0" smtClean="0"/>
              <a:t>It </a:t>
            </a:r>
            <a:r>
              <a:rPr lang="en-CA" sz="2000" dirty="0"/>
              <a:t>resulted in an Allied victory against the German Army</a:t>
            </a:r>
            <a:r>
              <a:rPr lang="en-CA" sz="2000" dirty="0" smtClean="0"/>
              <a:t>.</a:t>
            </a:r>
          </a:p>
          <a:p>
            <a:r>
              <a:rPr lang="en-CA" sz="2000" dirty="0" smtClean="0"/>
              <a:t>The </a:t>
            </a:r>
            <a:r>
              <a:rPr lang="en-CA" sz="2000" dirty="0"/>
              <a:t>battle was the culmination of the German advance into France and pursuit of the Allied </a:t>
            </a:r>
            <a:r>
              <a:rPr lang="en-CA" sz="2000" dirty="0" smtClean="0"/>
              <a:t>armies and </a:t>
            </a:r>
            <a:r>
              <a:rPr lang="en-CA" sz="2000" dirty="0"/>
              <a:t>had reached the eastern outskirts of Paris. </a:t>
            </a:r>
            <a:endParaRPr lang="en-CA" sz="2000" dirty="0" smtClean="0"/>
          </a:p>
          <a:p>
            <a:endParaRPr lang="en-CA" sz="2000" dirty="0" smtClean="0"/>
          </a:p>
          <a:p>
            <a:r>
              <a:rPr lang="en-CA" sz="2000" dirty="0" smtClean="0"/>
              <a:t>A </a:t>
            </a:r>
            <a:r>
              <a:rPr lang="en-CA" sz="2000" dirty="0"/>
              <a:t>counter-attack by six French field armies and the British Expeditionary Force (BEF) along the Marne River forced the Imperial German Army to retreat north-west, leading to the Battle of the Aisne and the "Race to the Sea". </a:t>
            </a:r>
            <a:endParaRPr lang="en-CA" sz="2000" dirty="0" smtClean="0"/>
          </a:p>
          <a:p>
            <a:endParaRPr lang="en-CA" sz="2000" dirty="0"/>
          </a:p>
          <a:p>
            <a:r>
              <a:rPr lang="en-CA" sz="2000" dirty="0" smtClean="0"/>
              <a:t>The </a:t>
            </a:r>
            <a:r>
              <a:rPr lang="en-CA" sz="2000" dirty="0"/>
              <a:t>Battle of the Marne was a victory for the Allies, but it also set the stage for four years of trench warfare stalemate on the Western Front.</a:t>
            </a:r>
          </a:p>
        </p:txBody>
      </p:sp>
    </p:spTree>
    <p:extLst>
      <p:ext uri="{BB962C8B-B14F-4D97-AF65-F5344CB8AC3E}">
        <p14:creationId xmlns:p14="http://schemas.microsoft.com/office/powerpoint/2010/main" val="3332412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134269"/>
            <a:ext cx="10515600" cy="1325563"/>
          </a:xfrm>
        </p:spPr>
        <p:txBody>
          <a:bodyPr/>
          <a:lstStyle/>
          <a:p>
            <a:r>
              <a:rPr lang="en-CA" dirty="0" smtClean="0"/>
              <a:t> Battle of </a:t>
            </a:r>
            <a:r>
              <a:rPr lang="en-CA" dirty="0" err="1"/>
              <a:t>T</a:t>
            </a:r>
            <a:r>
              <a:rPr lang="en-CA" dirty="0" err="1" smtClean="0"/>
              <a:t>annenberg</a:t>
            </a:r>
            <a:endParaRPr lang="en-CA" dirty="0"/>
          </a:p>
        </p:txBody>
      </p:sp>
      <p:sp>
        <p:nvSpPr>
          <p:cNvPr id="3" name="Content Placeholder 2"/>
          <p:cNvSpPr>
            <a:spLocks noGrp="1"/>
          </p:cNvSpPr>
          <p:nvPr>
            <p:ph idx="1"/>
          </p:nvPr>
        </p:nvSpPr>
        <p:spPr>
          <a:xfrm>
            <a:off x="144379" y="1459832"/>
            <a:ext cx="11614484" cy="5398168"/>
          </a:xfrm>
        </p:spPr>
        <p:txBody>
          <a:bodyPr>
            <a:normAutofit lnSpcReduction="10000"/>
          </a:bodyPr>
          <a:lstStyle/>
          <a:p>
            <a:r>
              <a:rPr lang="en-CA" dirty="0"/>
              <a:t>26-30 August </a:t>
            </a:r>
            <a:r>
              <a:rPr lang="en-CA" dirty="0" smtClean="0"/>
              <a:t>1914</a:t>
            </a:r>
          </a:p>
          <a:p>
            <a:r>
              <a:rPr lang="en-CA" dirty="0"/>
              <a:t>B</a:t>
            </a:r>
            <a:r>
              <a:rPr lang="en-CA" dirty="0" smtClean="0"/>
              <a:t>etween </a:t>
            </a:r>
            <a:r>
              <a:rPr lang="en-CA" dirty="0"/>
              <a:t>Russia and Germany </a:t>
            </a:r>
            <a:endParaRPr lang="en-CA" dirty="0" smtClean="0"/>
          </a:p>
          <a:p>
            <a:r>
              <a:rPr lang="en-CA" dirty="0" smtClean="0"/>
              <a:t>The </a:t>
            </a:r>
            <a:r>
              <a:rPr lang="en-CA" dirty="0"/>
              <a:t>battle resulted in the almost complete destruction of the Russian Second Army and the suicide of its commanding general, Alexander </a:t>
            </a:r>
            <a:r>
              <a:rPr lang="en-CA" dirty="0" err="1"/>
              <a:t>Samsonov</a:t>
            </a:r>
            <a:r>
              <a:rPr lang="en-CA" dirty="0" smtClean="0"/>
              <a:t>.</a:t>
            </a:r>
          </a:p>
          <a:p>
            <a:r>
              <a:rPr lang="en-CA" dirty="0"/>
              <a:t>Perhaps the most spectacular and complete German victory of the First World War, the encirclement and destruction of the Russian Second Army in late August 1914 virtually ended Russia's invasion of East Prussia before it had really </a:t>
            </a:r>
            <a:r>
              <a:rPr lang="en-CA" dirty="0" smtClean="0"/>
              <a:t>started.</a:t>
            </a:r>
          </a:p>
          <a:p>
            <a:r>
              <a:rPr lang="en-CA" dirty="0" smtClean="0"/>
              <a:t> </a:t>
            </a:r>
            <a:r>
              <a:rPr lang="en-CA" dirty="0"/>
              <a:t>A series of follow-up battles (First </a:t>
            </a:r>
            <a:r>
              <a:rPr lang="en-CA" dirty="0" err="1"/>
              <a:t>Masurian</a:t>
            </a:r>
            <a:r>
              <a:rPr lang="en-CA" dirty="0"/>
              <a:t> Lakes) destroyed most of the First Army as well and kept the Russians off balance until the spring of 1915</a:t>
            </a:r>
            <a:r>
              <a:rPr lang="en-CA" dirty="0" smtClean="0"/>
              <a:t>.</a:t>
            </a:r>
          </a:p>
          <a:p>
            <a:r>
              <a:rPr lang="en-CA" dirty="0" smtClean="0"/>
              <a:t> </a:t>
            </a:r>
            <a:r>
              <a:rPr lang="en-CA" dirty="0"/>
              <a:t>The battle is particularly notable for fast rail movements by the Germans, enabling them to concentrate against each of the two Russian armies in turn, and also for the failure of the Russians to encode their radio </a:t>
            </a:r>
            <a:r>
              <a:rPr lang="en-CA" dirty="0" smtClean="0"/>
              <a:t>messages.</a:t>
            </a:r>
          </a:p>
          <a:p>
            <a:endParaRPr lang="en-CA" dirty="0"/>
          </a:p>
        </p:txBody>
      </p:sp>
    </p:spTree>
    <p:extLst>
      <p:ext uri="{BB962C8B-B14F-4D97-AF65-F5344CB8AC3E}">
        <p14:creationId xmlns:p14="http://schemas.microsoft.com/office/powerpoint/2010/main" val="3015163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42" y="61402"/>
            <a:ext cx="10515600" cy="1325563"/>
          </a:xfrm>
        </p:spPr>
        <p:txBody>
          <a:bodyPr/>
          <a:lstStyle/>
          <a:p>
            <a:r>
              <a:rPr lang="en-CA" dirty="0"/>
              <a:t>Battle of </a:t>
            </a:r>
            <a:r>
              <a:rPr lang="en-CA" dirty="0" err="1" smtClean="0"/>
              <a:t>Tannenberg</a:t>
            </a:r>
            <a:r>
              <a:rPr lang="en-CA" dirty="0" smtClean="0"/>
              <a:t> (</a:t>
            </a:r>
            <a:r>
              <a:rPr lang="en-CA" sz="4000" i="1" dirty="0" smtClean="0"/>
              <a:t>artistic representation</a:t>
            </a:r>
            <a:r>
              <a:rPr lang="en-CA" dirty="0" smtClean="0"/>
              <a: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386965"/>
            <a:ext cx="8758990" cy="5357052"/>
          </a:xfrm>
        </p:spPr>
      </p:pic>
    </p:spTree>
    <p:extLst>
      <p:ext uri="{BB962C8B-B14F-4D97-AF65-F5344CB8AC3E}">
        <p14:creationId xmlns:p14="http://schemas.microsoft.com/office/powerpoint/2010/main" val="2082207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16" y="-79257"/>
            <a:ext cx="10515600" cy="1325563"/>
          </a:xfrm>
        </p:spPr>
        <p:txBody>
          <a:bodyPr/>
          <a:lstStyle/>
          <a:p>
            <a:r>
              <a:rPr lang="en-CA" dirty="0" smtClean="0"/>
              <a:t>Battle of Ypres </a:t>
            </a:r>
            <a:endParaRPr lang="en-CA" dirty="0"/>
          </a:p>
        </p:txBody>
      </p:sp>
      <p:sp>
        <p:nvSpPr>
          <p:cNvPr id="3" name="Content Placeholder 2"/>
          <p:cNvSpPr>
            <a:spLocks noGrp="1"/>
          </p:cNvSpPr>
          <p:nvPr>
            <p:ph idx="1"/>
          </p:nvPr>
        </p:nvSpPr>
        <p:spPr>
          <a:xfrm>
            <a:off x="341832" y="1008404"/>
            <a:ext cx="6520441" cy="5520583"/>
          </a:xfrm>
        </p:spPr>
        <p:txBody>
          <a:bodyPr>
            <a:normAutofit fontScale="62500" lnSpcReduction="20000"/>
          </a:bodyPr>
          <a:lstStyle/>
          <a:p>
            <a:r>
              <a:rPr lang="en-CA" dirty="0" smtClean="0"/>
              <a:t>April- May 1915</a:t>
            </a:r>
          </a:p>
          <a:p>
            <a:r>
              <a:rPr lang="en-CA" dirty="0"/>
              <a:t>In the first week of April 1915, the Canadian troops were moved from their quiet sector </a:t>
            </a:r>
            <a:r>
              <a:rPr lang="en-CA" dirty="0" smtClean="0"/>
              <a:t>to the front lines.  The </a:t>
            </a:r>
            <a:r>
              <a:rPr lang="en-CA" dirty="0"/>
              <a:t>Germans held the higher ground and were able to fire into the Allied trenches from the north, the south and the east. </a:t>
            </a:r>
          </a:p>
          <a:p>
            <a:r>
              <a:rPr lang="en-CA" dirty="0" smtClean="0"/>
              <a:t>April 22 </a:t>
            </a:r>
            <a:r>
              <a:rPr lang="en-CA" dirty="0"/>
              <a:t>the Germans </a:t>
            </a:r>
            <a:r>
              <a:rPr lang="en-CA" dirty="0" smtClean="0"/>
              <a:t>introduced a </a:t>
            </a:r>
            <a:r>
              <a:rPr lang="en-CA" dirty="0"/>
              <a:t>new weapon, poison gas</a:t>
            </a:r>
            <a:r>
              <a:rPr lang="en-CA" dirty="0" smtClean="0"/>
              <a:t>.</a:t>
            </a:r>
          </a:p>
          <a:p>
            <a:r>
              <a:rPr lang="en-CA" dirty="0" smtClean="0"/>
              <a:t>Following </a:t>
            </a:r>
            <a:r>
              <a:rPr lang="en-CA" dirty="0"/>
              <a:t>an intensive artillery bombardment, they released 160 tons of chlorine gas from cylinders dug into the forward edge of their trenches into a light northeast wind. </a:t>
            </a:r>
          </a:p>
          <a:p>
            <a:r>
              <a:rPr lang="en-CA" dirty="0" smtClean="0"/>
              <a:t>Thick </a:t>
            </a:r>
            <a:r>
              <a:rPr lang="en-CA" dirty="0"/>
              <a:t>clouds of yellow-green chlorine drifted over their trenches the French defences crumbled, and the </a:t>
            </a:r>
            <a:r>
              <a:rPr lang="en-CA" dirty="0" smtClean="0"/>
              <a:t>horrified and suffering troops </a:t>
            </a:r>
            <a:r>
              <a:rPr lang="en-CA" dirty="0"/>
              <a:t>died or broke and fled, leaving a gaping 6.5 kilometre hole in the Allied line. </a:t>
            </a:r>
            <a:endParaRPr lang="en-CA" dirty="0" smtClean="0"/>
          </a:p>
          <a:p>
            <a:r>
              <a:rPr lang="en-CA" dirty="0" smtClean="0"/>
              <a:t>German </a:t>
            </a:r>
            <a:r>
              <a:rPr lang="en-CA" dirty="0"/>
              <a:t>troops pressed forward, threatening to sweep behind the Canadian trenches and put 50,000 Canadian and British troops in deadly jeopardy. Fortunately the Germans had planned only a limited offensive and, without adequate reserves, were unable to exploit the gap the gas created. T</a:t>
            </a:r>
            <a:r>
              <a:rPr lang="en-CA" dirty="0" smtClean="0"/>
              <a:t>heir </a:t>
            </a:r>
            <a:r>
              <a:rPr lang="en-CA" dirty="0"/>
              <a:t>own </a:t>
            </a:r>
            <a:r>
              <a:rPr lang="en-CA" dirty="0" smtClean="0"/>
              <a:t>troop also lacked adequate </a:t>
            </a:r>
            <a:r>
              <a:rPr lang="en-CA" dirty="0"/>
              <a:t>protection against </a:t>
            </a:r>
            <a:r>
              <a:rPr lang="en-CA" dirty="0" smtClean="0"/>
              <a:t>gas. After </a:t>
            </a:r>
            <a:r>
              <a:rPr lang="en-CA" dirty="0"/>
              <a:t>advancing only 3.25 kilometres they stopped and dug </a:t>
            </a:r>
            <a:r>
              <a:rPr lang="en-CA" dirty="0" smtClean="0"/>
              <a:t>in</a:t>
            </a:r>
          </a:p>
          <a:p>
            <a:r>
              <a:rPr lang="en-CA" dirty="0" smtClean="0"/>
              <a:t>Canadians won against German attacks but withdrew in may</a:t>
            </a:r>
          </a:p>
          <a:p>
            <a:r>
              <a:rPr lang="en-CA" dirty="0" smtClean="0"/>
              <a:t>German win</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413936"/>
            <a:ext cx="4381500" cy="2628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3346866"/>
            <a:ext cx="4445000" cy="2540000"/>
          </a:xfrm>
          <a:prstGeom prst="rect">
            <a:avLst/>
          </a:prstGeom>
        </p:spPr>
      </p:pic>
    </p:spTree>
    <p:extLst>
      <p:ext uri="{BB962C8B-B14F-4D97-AF65-F5344CB8AC3E}">
        <p14:creationId xmlns:p14="http://schemas.microsoft.com/office/powerpoint/2010/main" val="1111261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5" y="0"/>
            <a:ext cx="10515600" cy="1325563"/>
          </a:xfrm>
        </p:spPr>
        <p:txBody>
          <a:bodyPr/>
          <a:lstStyle/>
          <a:p>
            <a:r>
              <a:rPr lang="en-CA" dirty="0" smtClean="0"/>
              <a:t>Battle of the Somme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7475"/>
            <a:ext cx="5059110" cy="6730525"/>
          </a:xfrm>
        </p:spPr>
      </p:pic>
      <p:sp>
        <p:nvSpPr>
          <p:cNvPr id="5" name="TextBox 4"/>
          <p:cNvSpPr txBox="1"/>
          <p:nvPr/>
        </p:nvSpPr>
        <p:spPr>
          <a:xfrm>
            <a:off x="153825" y="1410057"/>
            <a:ext cx="5546220" cy="4893647"/>
          </a:xfrm>
          <a:prstGeom prst="rect">
            <a:avLst/>
          </a:prstGeom>
          <a:noFill/>
        </p:spPr>
        <p:txBody>
          <a:bodyPr wrap="square" rtlCol="0">
            <a:spAutoFit/>
          </a:bodyPr>
          <a:lstStyle/>
          <a:p>
            <a:r>
              <a:rPr lang="en-CA" sz="2400" dirty="0"/>
              <a:t>Began on July 1st 1916 (lasted 4 months</a:t>
            </a:r>
            <a:r>
              <a:rPr lang="en-CA" sz="2400" dirty="0" smtClean="0"/>
              <a:t>)</a:t>
            </a:r>
          </a:p>
          <a:p>
            <a:endParaRPr lang="en-CA" sz="2400" dirty="0"/>
          </a:p>
          <a:p>
            <a:r>
              <a:rPr lang="en-CA" sz="2400" dirty="0"/>
              <a:t>Planned French and British offensive</a:t>
            </a:r>
          </a:p>
          <a:p>
            <a:r>
              <a:rPr lang="en-CA" sz="2400" dirty="0"/>
              <a:t>Both army leaders (Marshall Joffre for the French and Douglas Haig for the British) </a:t>
            </a:r>
            <a:r>
              <a:rPr lang="en-CA" sz="2400" dirty="0" smtClean="0"/>
              <a:t>who believed </a:t>
            </a:r>
            <a:r>
              <a:rPr lang="en-CA" sz="2400" dirty="0"/>
              <a:t>that the best offensive was to wear down the enemy (attrition) they wanted to attack constantly until the Germans would surrender</a:t>
            </a:r>
            <a:r>
              <a:rPr lang="en-CA" sz="2400" dirty="0" smtClean="0"/>
              <a:t>.</a:t>
            </a:r>
          </a:p>
          <a:p>
            <a:endParaRPr lang="en-CA" sz="2400" dirty="0"/>
          </a:p>
          <a:p>
            <a:r>
              <a:rPr lang="en-CA" sz="2400" dirty="0"/>
              <a:t>The best place to attack the Germans would be where both armies </a:t>
            </a:r>
            <a:r>
              <a:rPr lang="en-CA" sz="2400" dirty="0" smtClean="0"/>
              <a:t>met </a:t>
            </a:r>
            <a:r>
              <a:rPr lang="en-CA" sz="2400" dirty="0"/>
              <a:t>at the River Somme</a:t>
            </a:r>
          </a:p>
        </p:txBody>
      </p:sp>
    </p:spTree>
    <p:extLst>
      <p:ext uri="{BB962C8B-B14F-4D97-AF65-F5344CB8AC3E}">
        <p14:creationId xmlns:p14="http://schemas.microsoft.com/office/powerpoint/2010/main" val="2429708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746"/>
            <a:ext cx="10515600" cy="1325563"/>
          </a:xfrm>
        </p:spPr>
        <p:txBody>
          <a:bodyPr/>
          <a:lstStyle/>
          <a:p>
            <a:r>
              <a:rPr lang="en-CA" dirty="0" smtClean="0"/>
              <a:t>Somme failure for the Allies</a:t>
            </a:r>
            <a:endParaRPr lang="en-CA" dirty="0"/>
          </a:p>
        </p:txBody>
      </p:sp>
      <p:sp>
        <p:nvSpPr>
          <p:cNvPr id="3" name="Content Placeholder 2"/>
          <p:cNvSpPr>
            <a:spLocks noGrp="1"/>
          </p:cNvSpPr>
          <p:nvPr>
            <p:ph idx="1"/>
          </p:nvPr>
        </p:nvSpPr>
        <p:spPr>
          <a:xfrm>
            <a:off x="401053" y="1379621"/>
            <a:ext cx="11293642" cy="5181600"/>
          </a:xfrm>
        </p:spPr>
        <p:txBody>
          <a:bodyPr>
            <a:normAutofit/>
          </a:bodyPr>
          <a:lstStyle/>
          <a:p>
            <a:r>
              <a:rPr lang="en-CA" dirty="0"/>
              <a:t>This attack was no surprise to the Germans and they were </a:t>
            </a:r>
            <a:r>
              <a:rPr lang="en-CA" dirty="0" smtClean="0"/>
              <a:t>ready. (good luck message sent from officers to British troops was intercepted by Germans) </a:t>
            </a:r>
            <a:endParaRPr lang="en-CA" dirty="0"/>
          </a:p>
          <a:p>
            <a:r>
              <a:rPr lang="en-CA" dirty="0"/>
              <a:t>The strategy was to use planes to spot enemy artillery positions and destroy </a:t>
            </a:r>
            <a:r>
              <a:rPr lang="en-CA" dirty="0" smtClean="0"/>
              <a:t>them making way for soldiers on foot but </a:t>
            </a:r>
            <a:r>
              <a:rPr lang="en-CA" dirty="0"/>
              <a:t>clouds made it difficult for pilots to </a:t>
            </a:r>
            <a:r>
              <a:rPr lang="en-CA" dirty="0" smtClean="0"/>
              <a:t>see.</a:t>
            </a:r>
          </a:p>
          <a:p>
            <a:r>
              <a:rPr lang="en-CA" dirty="0" smtClean="0"/>
              <a:t>Thousands of troops were to storm no mans land in groups and cut through enemy wire and destroy German trenches BUT these troops were quickly shot down before getting across NML.</a:t>
            </a:r>
          </a:p>
          <a:p>
            <a:r>
              <a:rPr lang="en-CA" dirty="0" smtClean="0"/>
              <a:t>The Somme region was the strongest part of German defences as they had dugouts 10 metres deep that saved them from bombardments.</a:t>
            </a:r>
            <a:endParaRPr lang="en-CA" dirty="0"/>
          </a:p>
          <a:p>
            <a:endParaRPr lang="en-CA" dirty="0"/>
          </a:p>
        </p:txBody>
      </p:sp>
    </p:spTree>
    <p:extLst>
      <p:ext uri="{BB962C8B-B14F-4D97-AF65-F5344CB8AC3E}">
        <p14:creationId xmlns:p14="http://schemas.microsoft.com/office/powerpoint/2010/main" val="170225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690688"/>
            <a:ext cx="10515600" cy="4486275"/>
          </a:xfrm>
        </p:spPr>
        <p:txBody>
          <a:bodyPr/>
          <a:lstStyle/>
          <a:p>
            <a:r>
              <a:rPr lang="en-CA" dirty="0" smtClean="0"/>
              <a:t>Despite the 20,000 killed and 40,000 wounded on the first day, </a:t>
            </a:r>
            <a:r>
              <a:rPr lang="en-CA" dirty="0" err="1" smtClean="0"/>
              <a:t>haigrefused</a:t>
            </a:r>
            <a:r>
              <a:rPr lang="en-CA" dirty="0" smtClean="0"/>
              <a:t> to call it all off. </a:t>
            </a:r>
          </a:p>
          <a:p>
            <a:r>
              <a:rPr lang="en-CA" dirty="0" smtClean="0"/>
              <a:t>Tanks were used for the first time during this battle. </a:t>
            </a:r>
          </a:p>
          <a:p>
            <a:r>
              <a:rPr lang="en-CA" dirty="0" smtClean="0"/>
              <a:t>Battle ended in November as a result of bad weather. </a:t>
            </a:r>
          </a:p>
          <a:p>
            <a:r>
              <a:rPr lang="en-CA" dirty="0" smtClean="0"/>
              <a:t>Beaumont-Hamel </a:t>
            </a:r>
            <a:r>
              <a:rPr lang="en-CA" dirty="0" err="1" smtClean="0"/>
              <a:t>occurredduring</a:t>
            </a:r>
            <a:r>
              <a:rPr lang="en-CA" dirty="0" smtClean="0"/>
              <a:t> this battle. </a:t>
            </a:r>
          </a:p>
          <a:p>
            <a:r>
              <a:rPr lang="en-CA" dirty="0" smtClean="0"/>
              <a:t>The main reason for this battle was to distract the Germans from the Verdun battle and force their reserve armies into battle</a:t>
            </a:r>
            <a:endParaRPr lang="en-CA" dirty="0"/>
          </a:p>
        </p:txBody>
      </p:sp>
    </p:spTree>
    <p:extLst>
      <p:ext uri="{BB962C8B-B14F-4D97-AF65-F5344CB8AC3E}">
        <p14:creationId xmlns:p14="http://schemas.microsoft.com/office/powerpoint/2010/main" val="4163991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02617"/>
            <a:ext cx="10515600" cy="1325563"/>
          </a:xfrm>
        </p:spPr>
        <p:txBody>
          <a:bodyPr/>
          <a:lstStyle/>
          <a:p>
            <a:r>
              <a:rPr lang="en-CA" dirty="0" smtClean="0"/>
              <a:t>Battle of Beaumont Hamel</a:t>
            </a:r>
            <a:endParaRPr lang="en-CA" dirty="0"/>
          </a:p>
        </p:txBody>
      </p:sp>
      <p:sp>
        <p:nvSpPr>
          <p:cNvPr id="3" name="Content Placeholder 2"/>
          <p:cNvSpPr>
            <a:spLocks noGrp="1"/>
          </p:cNvSpPr>
          <p:nvPr>
            <p:ph idx="1"/>
          </p:nvPr>
        </p:nvSpPr>
        <p:spPr>
          <a:xfrm>
            <a:off x="240632" y="1122946"/>
            <a:ext cx="11742821" cy="5735053"/>
          </a:xfrm>
        </p:spPr>
        <p:txBody>
          <a:bodyPr>
            <a:normAutofit fontScale="92500" lnSpcReduction="20000"/>
          </a:bodyPr>
          <a:lstStyle/>
          <a:p>
            <a:r>
              <a:rPr lang="en-CA" dirty="0" smtClean="0"/>
              <a:t>1 </a:t>
            </a:r>
            <a:r>
              <a:rPr lang="en-CA" dirty="0"/>
              <a:t>July </a:t>
            </a:r>
            <a:r>
              <a:rPr lang="en-CA" dirty="0" smtClean="0"/>
              <a:t>1916</a:t>
            </a:r>
          </a:p>
          <a:p>
            <a:r>
              <a:rPr lang="en-CA" dirty="0" smtClean="0"/>
              <a:t>Allied </a:t>
            </a:r>
            <a:r>
              <a:rPr lang="en-CA" dirty="0"/>
              <a:t>forces launched a major offensive in France </a:t>
            </a:r>
            <a:r>
              <a:rPr lang="en-CA" dirty="0" smtClean="0"/>
              <a:t>on the </a:t>
            </a:r>
            <a:r>
              <a:rPr lang="en-CA" dirty="0"/>
              <a:t>opening of the </a:t>
            </a:r>
            <a:r>
              <a:rPr lang="en-CA" u="sng" dirty="0"/>
              <a:t>Somme </a:t>
            </a:r>
            <a:r>
              <a:rPr lang="en-CA" u="sng" dirty="0" smtClean="0"/>
              <a:t>offensive</a:t>
            </a:r>
            <a:r>
              <a:rPr lang="en-CA" dirty="0" smtClean="0"/>
              <a:t>.</a:t>
            </a:r>
          </a:p>
          <a:p>
            <a:r>
              <a:rPr lang="en-CA" dirty="0" smtClean="0"/>
              <a:t>It </a:t>
            </a:r>
            <a:r>
              <a:rPr lang="en-CA" dirty="0"/>
              <a:t>turned into one of the deadliest days in the history of modern warfare</a:t>
            </a:r>
            <a:r>
              <a:rPr lang="en-CA" dirty="0" smtClean="0"/>
              <a:t>.</a:t>
            </a:r>
          </a:p>
          <a:p>
            <a:r>
              <a:rPr lang="en-CA" dirty="0"/>
              <a:t> The Germans were deeply entrenched at Beaumont-Hamel. In the days leading up to the “Big Push” on the opening of the offensive, Allied commanders repeatedly bombarded the German lines with artillery — attacks they hoped would severely damage enemy fortifications. But at 7 a.m., on 1 July 1916, when the first wave of Allied soldiers went over the top of their trenches and into no man's land, the Germans were ready and waiting, having largely survived the artillery bombardment. </a:t>
            </a:r>
          </a:p>
          <a:p>
            <a:r>
              <a:rPr lang="en-CA" dirty="0"/>
              <a:t>The battlefield at Beaumont-Hamel soon became littered with hundreds of dead and dying Allied soldiers. Yet, the commanders decided to press on. At 9:15 a.m. the Newfoundlanders were ordered to attack from their trench behind the front line, nicknamed St. John's Road. Weighed down by backpacks weighing almost 30 kg, and having to move across open ground in full view of German machine guns and artillery, the soldiers of the First Newfoundland Regiment were slaughtered in an attack lasting less than 30 minutes.</a:t>
            </a:r>
          </a:p>
          <a:p>
            <a:endParaRPr lang="en-CA" dirty="0" smtClean="0"/>
          </a:p>
        </p:txBody>
      </p:sp>
    </p:spTree>
    <p:extLst>
      <p:ext uri="{BB962C8B-B14F-4D97-AF65-F5344CB8AC3E}">
        <p14:creationId xmlns:p14="http://schemas.microsoft.com/office/powerpoint/2010/main" val="294356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1" y="0"/>
            <a:ext cx="10515600" cy="1325563"/>
          </a:xfrm>
        </p:spPr>
        <p:txBody>
          <a:bodyPr/>
          <a:lstStyle/>
          <a:p>
            <a:r>
              <a:rPr lang="en-CA" dirty="0"/>
              <a:t>Battle of Beaumont Hamel</a:t>
            </a:r>
          </a:p>
        </p:txBody>
      </p:sp>
      <p:sp>
        <p:nvSpPr>
          <p:cNvPr id="3" name="Content Placeholder 2"/>
          <p:cNvSpPr>
            <a:spLocks noGrp="1"/>
          </p:cNvSpPr>
          <p:nvPr>
            <p:ph idx="1"/>
          </p:nvPr>
        </p:nvSpPr>
        <p:spPr>
          <a:xfrm>
            <a:off x="240633" y="1524000"/>
            <a:ext cx="11113168" cy="5085347"/>
          </a:xfrm>
        </p:spPr>
        <p:txBody>
          <a:bodyPr>
            <a:normAutofit fontScale="92500" lnSpcReduction="10000"/>
          </a:bodyPr>
          <a:lstStyle/>
          <a:p>
            <a:r>
              <a:rPr lang="en-CA" dirty="0"/>
              <a:t>At the village of Beaumont-Hamel, the First Newfoundland Regiment suffered catastrophic losses. After a battle lasting only 30 minutes, less than 10 per cent of the regiment was able to answer roll call.</a:t>
            </a:r>
          </a:p>
          <a:p>
            <a:r>
              <a:rPr lang="en-CA" dirty="0"/>
              <a:t>The losses were devastating. Of the 801 soldiers of the First Newfoundland Regiment only 68 were able to answer roll call following the battle. More than 700 were killed, wounded or missing in action. The dead included several sets of brothers. </a:t>
            </a:r>
          </a:p>
          <a:p>
            <a:r>
              <a:rPr lang="en-CA" dirty="0"/>
              <a:t>Despite its staggering losses, the First Newfoundland Regiment regrouped with fresh troops from home, and would go on to fight in several important battles of the war, at </a:t>
            </a:r>
            <a:r>
              <a:rPr lang="en-CA" dirty="0" err="1"/>
              <a:t>Guedecourt</a:t>
            </a:r>
            <a:r>
              <a:rPr lang="en-CA" dirty="0"/>
              <a:t>, Ypres, Arras, Courtrai and </a:t>
            </a:r>
            <a:r>
              <a:rPr lang="en-CA" dirty="0" err="1"/>
              <a:t>Cambrai</a:t>
            </a:r>
            <a:endParaRPr lang="en-CA" dirty="0"/>
          </a:p>
          <a:p>
            <a:r>
              <a:rPr lang="en-CA" dirty="0"/>
              <a:t>At Beaumont-Hamel, the battlefield is now a park. At its highest point a statue of a caribou, the official emblem of the Royal Newfoundland Regiment, looks out over the field where so many died. Their names fill three brass plaques at the base of the monument.</a:t>
            </a:r>
          </a:p>
        </p:txBody>
      </p:sp>
    </p:spTree>
    <p:extLst>
      <p:ext uri="{BB962C8B-B14F-4D97-AF65-F5344CB8AC3E}">
        <p14:creationId xmlns:p14="http://schemas.microsoft.com/office/powerpoint/2010/main" val="496242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621" y="458202"/>
            <a:ext cx="10515600" cy="1325563"/>
          </a:xfrm>
        </p:spPr>
        <p:txBody>
          <a:bodyPr/>
          <a:lstStyle/>
          <a:p>
            <a:endParaRPr lang="en-CA"/>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3347" y="1825624"/>
            <a:ext cx="6075947" cy="4607260"/>
          </a:xfrm>
        </p:spPr>
      </p:pic>
      <p:sp>
        <p:nvSpPr>
          <p:cNvPr id="4" name="Content Placeholder 3"/>
          <p:cNvSpPr>
            <a:spLocks noGrp="1"/>
          </p:cNvSpPr>
          <p:nvPr>
            <p:ph sz="half" idx="2"/>
          </p:nvPr>
        </p:nvSpPr>
        <p:spPr>
          <a:xfrm>
            <a:off x="6813884" y="1844757"/>
            <a:ext cx="5181600" cy="4351338"/>
          </a:xfrm>
        </p:spPr>
        <p:txBody>
          <a:bodyPr/>
          <a:lstStyle/>
          <a:p>
            <a:pPr marL="0" indent="0">
              <a:buNone/>
            </a:pPr>
            <a:r>
              <a:rPr lang="en-CA" u="sng" dirty="0"/>
              <a:t>Trench at Beaumont Hamel </a:t>
            </a:r>
          </a:p>
          <a:p>
            <a:pPr marL="0" indent="0">
              <a:buNone/>
            </a:pPr>
            <a:r>
              <a:rPr lang="en-CA" dirty="0"/>
              <a:t>A pathway leads down one of the former trenches used by soldiers of the Royal Newfoundland Regiment, at the Beaumont Hamel battlefield in France.</a:t>
            </a:r>
          </a:p>
          <a:p>
            <a:endParaRPr lang="en-CA" dirty="0"/>
          </a:p>
        </p:txBody>
      </p:sp>
    </p:spTree>
    <p:extLst>
      <p:ext uri="{BB962C8B-B14F-4D97-AF65-F5344CB8AC3E}">
        <p14:creationId xmlns:p14="http://schemas.microsoft.com/office/powerpoint/2010/main" val="22893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Austro-Hungarian Nationalism</a:t>
            </a:r>
            <a:endParaRPr lang="en-CA" dirty="0"/>
          </a:p>
        </p:txBody>
      </p:sp>
      <p:sp>
        <p:nvSpPr>
          <p:cNvPr id="3" name="Content Placeholder 2"/>
          <p:cNvSpPr>
            <a:spLocks noGrp="1"/>
          </p:cNvSpPr>
          <p:nvPr>
            <p:ph sz="quarter" idx="4294967295"/>
          </p:nvPr>
        </p:nvSpPr>
        <p:spPr>
          <a:xfrm>
            <a:off x="685800" y="1538344"/>
            <a:ext cx="10394707" cy="3836241"/>
          </a:xfrm>
          <a:prstGeom prst="rect">
            <a:avLst/>
          </a:prstGeom>
        </p:spPr>
        <p:txBody>
          <a:bodyPr/>
          <a:lstStyle/>
          <a:p>
            <a:r>
              <a:rPr lang="fr-FR" dirty="0"/>
              <a:t> </a:t>
            </a:r>
            <a:r>
              <a:rPr lang="en-US" dirty="0" smtClean="0">
                <a:latin typeface="Times New Roman" panose="02020603050405020304" pitchFamily="18" charset="0"/>
                <a:cs typeface="Times New Roman" panose="02020603050405020304" pitchFamily="18" charset="0"/>
              </a:rPr>
              <a:t>Since Austria-Hungary was a multicultural empire (Serbs, Croats, Slavs, Czechs and poles) their nationalism was spread out.  Because of this, their empire was very weak and by 1914 there had already been a number of conflicts in the Balkans by these groups all fighting for legitimacy of their interests. There wasn’t one unified country fighting against other powerful nations.  The conflict was within.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477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46" y="195587"/>
            <a:ext cx="10515600" cy="1325563"/>
          </a:xfrm>
        </p:spPr>
        <p:txBody>
          <a:bodyPr/>
          <a:lstStyle/>
          <a:p>
            <a:r>
              <a:rPr lang="en-CA" dirty="0" smtClean="0"/>
              <a:t>Passchendaele</a:t>
            </a:r>
            <a:endParaRPr lang="en-CA" dirty="0"/>
          </a:p>
        </p:txBody>
      </p:sp>
      <p:sp>
        <p:nvSpPr>
          <p:cNvPr id="3" name="Content Placeholder 2"/>
          <p:cNvSpPr>
            <a:spLocks noGrp="1"/>
          </p:cNvSpPr>
          <p:nvPr>
            <p:ph idx="1"/>
          </p:nvPr>
        </p:nvSpPr>
        <p:spPr>
          <a:xfrm>
            <a:off x="521293" y="1521150"/>
            <a:ext cx="10832507" cy="5033473"/>
          </a:xfrm>
        </p:spPr>
        <p:txBody>
          <a:bodyPr>
            <a:normAutofit fontScale="92500" lnSpcReduction="20000"/>
          </a:bodyPr>
          <a:lstStyle/>
          <a:p>
            <a:r>
              <a:rPr lang="en-CA" dirty="0"/>
              <a:t>July-November </a:t>
            </a:r>
            <a:r>
              <a:rPr lang="en-CA" dirty="0" smtClean="0"/>
              <a:t>1917</a:t>
            </a:r>
          </a:p>
          <a:p>
            <a:r>
              <a:rPr lang="en-CA" dirty="0"/>
              <a:t>A</a:t>
            </a:r>
            <a:r>
              <a:rPr lang="en-CA" dirty="0" smtClean="0"/>
              <a:t> </a:t>
            </a:r>
            <a:r>
              <a:rPr lang="en-CA" dirty="0"/>
              <a:t>major </a:t>
            </a:r>
            <a:r>
              <a:rPr lang="en-CA" dirty="0" smtClean="0"/>
              <a:t>campaign </a:t>
            </a:r>
            <a:r>
              <a:rPr lang="en-CA" dirty="0"/>
              <a:t>fought by the Allies against the German Empire</a:t>
            </a:r>
            <a:r>
              <a:rPr lang="en-CA" dirty="0" smtClean="0"/>
              <a:t>. </a:t>
            </a:r>
            <a:r>
              <a:rPr lang="en-CA" dirty="0"/>
              <a:t>The battle </a:t>
            </a:r>
            <a:r>
              <a:rPr lang="en-CA" dirty="0" smtClean="0"/>
              <a:t>was for </a:t>
            </a:r>
            <a:r>
              <a:rPr lang="en-CA" dirty="0"/>
              <a:t>control of the ridges south and east of the Belgian city of Ypres in West </a:t>
            </a:r>
            <a:r>
              <a:rPr lang="en-CA" dirty="0" smtClean="0"/>
              <a:t>Flanders.</a:t>
            </a:r>
          </a:p>
          <a:p>
            <a:r>
              <a:rPr lang="en-CA" dirty="0" smtClean="0"/>
              <a:t>Passchendaele </a:t>
            </a:r>
            <a:r>
              <a:rPr lang="en-CA" dirty="0"/>
              <a:t>lay on the last ridge east of Ypres, 5 miles (8.0 km) from a railway junction at </a:t>
            </a:r>
            <a:r>
              <a:rPr lang="en-CA" dirty="0" err="1"/>
              <a:t>Roulers</a:t>
            </a:r>
            <a:r>
              <a:rPr lang="en-CA" dirty="0"/>
              <a:t>, which was vital to the supply system of the </a:t>
            </a:r>
            <a:r>
              <a:rPr lang="en-CA" dirty="0" smtClean="0"/>
              <a:t>German Army.</a:t>
            </a:r>
          </a:p>
          <a:p>
            <a:r>
              <a:rPr lang="en-CA" dirty="0"/>
              <a:t>The Battle of Passchendaele is a vivid symbol of the mud, madness and the senseless slaughter of the First World War. In the late summer of 1917, the British launched a series of failed assaults against German forces holding the plateau overlooking the city of Ypres, Belgium. The battlefield became a quagmire. </a:t>
            </a:r>
            <a:endParaRPr lang="en-CA" dirty="0" smtClean="0"/>
          </a:p>
          <a:p>
            <a:r>
              <a:rPr lang="en-CA" dirty="0" smtClean="0"/>
              <a:t>Canadian </a:t>
            </a:r>
            <a:r>
              <a:rPr lang="en-CA" dirty="0"/>
              <a:t>forces entered the fray in October, capturing the Passchendaele ridge at a cost of 15,600 casualties — a high price for a piece of ground that would be vacated for the enemy the following year.</a:t>
            </a:r>
          </a:p>
        </p:txBody>
      </p:sp>
    </p:spTree>
    <p:extLst>
      <p:ext uri="{BB962C8B-B14F-4D97-AF65-F5344CB8AC3E}">
        <p14:creationId xmlns:p14="http://schemas.microsoft.com/office/powerpoint/2010/main" val="28779418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315" y="1027906"/>
            <a:ext cx="6178698" cy="4721159"/>
          </a:xfrm>
        </p:spPr>
      </p:pic>
      <p:sp>
        <p:nvSpPr>
          <p:cNvPr id="5" name="Rectangle 4"/>
          <p:cNvSpPr/>
          <p:nvPr/>
        </p:nvSpPr>
        <p:spPr>
          <a:xfrm>
            <a:off x="7802309" y="1690687"/>
            <a:ext cx="3213220" cy="1938992"/>
          </a:xfrm>
          <a:prstGeom prst="rect">
            <a:avLst/>
          </a:prstGeom>
        </p:spPr>
        <p:txBody>
          <a:bodyPr wrap="square">
            <a:spAutoFit/>
          </a:bodyPr>
          <a:lstStyle/>
          <a:p>
            <a:r>
              <a:rPr lang="en-CA" sz="2400" dirty="0"/>
              <a:t>Wounded Canadians on their way to an </a:t>
            </a:r>
            <a:r>
              <a:rPr lang="en-CA" sz="2400" dirty="0" smtClean="0"/>
              <a:t>aid-post.</a:t>
            </a:r>
          </a:p>
          <a:p>
            <a:r>
              <a:rPr lang="en-CA" sz="2400" dirty="0" smtClean="0"/>
              <a:t> </a:t>
            </a:r>
          </a:p>
          <a:p>
            <a:r>
              <a:rPr lang="en-CA" sz="2400" dirty="0" smtClean="0"/>
              <a:t>Battle </a:t>
            </a:r>
            <a:r>
              <a:rPr lang="en-CA" sz="2400" dirty="0"/>
              <a:t>of Passchendaele, November 1917 </a:t>
            </a:r>
          </a:p>
        </p:txBody>
      </p:sp>
    </p:spTree>
    <p:extLst>
      <p:ext uri="{BB962C8B-B14F-4D97-AF65-F5344CB8AC3E}">
        <p14:creationId xmlns:p14="http://schemas.microsoft.com/office/powerpoint/2010/main" val="2817279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5" y="-68366"/>
            <a:ext cx="10515600" cy="1536864"/>
          </a:xfrm>
        </p:spPr>
        <p:txBody>
          <a:bodyPr/>
          <a:lstStyle/>
          <a:p>
            <a:r>
              <a:rPr lang="en-CA" dirty="0" smtClean="0"/>
              <a:t>Battle of </a:t>
            </a:r>
            <a:r>
              <a:rPr lang="en-CA" dirty="0" err="1" smtClean="0"/>
              <a:t>Vimy</a:t>
            </a:r>
            <a:r>
              <a:rPr lang="en-CA" dirty="0" smtClean="0"/>
              <a:t> Ridge</a:t>
            </a:r>
            <a:endParaRPr lang="en-CA" dirty="0"/>
          </a:p>
        </p:txBody>
      </p:sp>
      <p:sp>
        <p:nvSpPr>
          <p:cNvPr id="3" name="Content Placeholder 2"/>
          <p:cNvSpPr>
            <a:spLocks noGrp="1"/>
          </p:cNvSpPr>
          <p:nvPr>
            <p:ph idx="1"/>
          </p:nvPr>
        </p:nvSpPr>
        <p:spPr>
          <a:xfrm>
            <a:off x="213645" y="1076770"/>
            <a:ext cx="11536822" cy="5700045"/>
          </a:xfrm>
        </p:spPr>
        <p:txBody>
          <a:bodyPr>
            <a:normAutofit fontScale="92500"/>
          </a:bodyPr>
          <a:lstStyle/>
          <a:p>
            <a:r>
              <a:rPr lang="en-CA" dirty="0" smtClean="0"/>
              <a:t>April 1917</a:t>
            </a:r>
          </a:p>
          <a:p>
            <a:r>
              <a:rPr lang="en-CA" dirty="0" smtClean="0"/>
              <a:t>Expected German victory </a:t>
            </a:r>
          </a:p>
          <a:p>
            <a:r>
              <a:rPr lang="en-CA" dirty="0" smtClean="0"/>
              <a:t>Canadian win-Allied win</a:t>
            </a:r>
          </a:p>
          <a:p>
            <a:r>
              <a:rPr lang="en-CA" dirty="0" smtClean="0"/>
              <a:t>The </a:t>
            </a:r>
            <a:r>
              <a:rPr lang="en-CA" dirty="0"/>
              <a:t>main combatants were the Canadian Corps, of four divisions, against three divisions of the German Sixth Army. </a:t>
            </a:r>
          </a:p>
          <a:p>
            <a:r>
              <a:rPr lang="en-CA" dirty="0"/>
              <a:t>The objective of the Canadian Corps was to take control of the German-held high ground along an </a:t>
            </a:r>
            <a:r>
              <a:rPr lang="en-CA" dirty="0" smtClean="0"/>
              <a:t>escarpment. </a:t>
            </a:r>
            <a:r>
              <a:rPr lang="en-CA" dirty="0"/>
              <a:t>This would ensure that the southern flank could advance without suffering German </a:t>
            </a:r>
            <a:r>
              <a:rPr lang="en-CA" dirty="0" smtClean="0"/>
              <a:t>fire</a:t>
            </a:r>
            <a:r>
              <a:rPr lang="en-CA" dirty="0"/>
              <a:t>. Supported by a creeping barrage, the Canadian Corps captured most of the ridge during the first day of the attack. </a:t>
            </a:r>
            <a:endParaRPr lang="en-CA" dirty="0" smtClean="0"/>
          </a:p>
          <a:p>
            <a:r>
              <a:rPr lang="en-CA" dirty="0" smtClean="0"/>
              <a:t>The </a:t>
            </a:r>
            <a:r>
              <a:rPr lang="en-CA" dirty="0"/>
              <a:t>town of </a:t>
            </a:r>
            <a:r>
              <a:rPr lang="en-CA" dirty="0" err="1"/>
              <a:t>Thélus</a:t>
            </a:r>
            <a:r>
              <a:rPr lang="en-CA" dirty="0"/>
              <a:t> fell during the second day of the attack, as did the crest of the ridge once the Canadian Corps overcame </a:t>
            </a:r>
            <a:r>
              <a:rPr lang="en-CA" dirty="0" smtClean="0"/>
              <a:t>considerable </a:t>
            </a:r>
            <a:r>
              <a:rPr lang="en-CA" dirty="0"/>
              <a:t>German resistance. The final objective, a fortified knoll located outside the village of Givenchy-</a:t>
            </a:r>
            <a:r>
              <a:rPr lang="en-CA" dirty="0" err="1"/>
              <a:t>en</a:t>
            </a:r>
            <a:r>
              <a:rPr lang="en-CA" dirty="0"/>
              <a:t>-</a:t>
            </a:r>
            <a:r>
              <a:rPr lang="en-CA" dirty="0" err="1"/>
              <a:t>Gohelle</a:t>
            </a:r>
            <a:r>
              <a:rPr lang="en-CA" dirty="0"/>
              <a:t>, fell to the Canadian Corps on 12 April. The German forces then </a:t>
            </a:r>
            <a:r>
              <a:rPr lang="en-CA" dirty="0" smtClean="0"/>
              <a:t>retreated.</a:t>
            </a:r>
            <a:endParaRPr lang="en-CA" dirty="0"/>
          </a:p>
          <a:p>
            <a:endParaRPr lang="en-CA" dirty="0"/>
          </a:p>
        </p:txBody>
      </p:sp>
    </p:spTree>
    <p:extLst>
      <p:ext uri="{BB962C8B-B14F-4D97-AF65-F5344CB8AC3E}">
        <p14:creationId xmlns:p14="http://schemas.microsoft.com/office/powerpoint/2010/main" val="1641687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normAutofit fontScale="85000" lnSpcReduction="20000"/>
          </a:bodyPr>
          <a:lstStyle/>
          <a:p>
            <a:r>
              <a:rPr lang="en-CA" dirty="0"/>
              <a:t>Historians attribute the success of the Canadian Corps in capturing the ridge to a mixture of technical and tactical innovation, meticulous planning, powerful artillery support and extensive training, as well as the failure of the German Sixth Army to properly apply the new German defensive doctrine. </a:t>
            </a:r>
          </a:p>
          <a:p>
            <a:r>
              <a:rPr lang="en-CA" dirty="0"/>
              <a:t>The battle was the first occasion when all four divisions of the Canadian Expeditionary Force participated in a battle together and it was made a symbol of Canadian national achievement and sacrifice</a:t>
            </a:r>
          </a:p>
          <a:p>
            <a:endParaRPr lang="en-CA"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510404"/>
            <a:ext cx="5181600" cy="3149441"/>
          </a:xfrm>
        </p:spPr>
      </p:pic>
      <p:sp>
        <p:nvSpPr>
          <p:cNvPr id="6" name="TextBox 5"/>
          <p:cNvSpPr txBox="1"/>
          <p:nvPr/>
        </p:nvSpPr>
        <p:spPr>
          <a:xfrm>
            <a:off x="7631395" y="3696274"/>
            <a:ext cx="3247402" cy="923330"/>
          </a:xfrm>
          <a:prstGeom prst="rect">
            <a:avLst/>
          </a:prstGeom>
          <a:noFill/>
        </p:spPr>
        <p:txBody>
          <a:bodyPr wrap="square" rtlCol="0">
            <a:spAutoFit/>
          </a:bodyPr>
          <a:lstStyle/>
          <a:p>
            <a:r>
              <a:rPr lang="en-CA" i="1" dirty="0" smtClean="0"/>
              <a:t>The Battle of </a:t>
            </a:r>
            <a:r>
              <a:rPr lang="en-CA" i="1" dirty="0" err="1" smtClean="0"/>
              <a:t>Vimy</a:t>
            </a:r>
            <a:r>
              <a:rPr lang="en-CA" i="1" dirty="0" smtClean="0"/>
              <a:t> Ridge, </a:t>
            </a:r>
          </a:p>
          <a:p>
            <a:r>
              <a:rPr lang="en-CA" dirty="0" smtClean="0"/>
              <a:t>painting </a:t>
            </a:r>
            <a:r>
              <a:rPr lang="en-CA" dirty="0"/>
              <a:t>by Richard Jack. Canadian War Museum.</a:t>
            </a:r>
          </a:p>
        </p:txBody>
      </p:sp>
    </p:spTree>
    <p:extLst>
      <p:ext uri="{BB962C8B-B14F-4D97-AF65-F5344CB8AC3E}">
        <p14:creationId xmlns:p14="http://schemas.microsoft.com/office/powerpoint/2010/main" val="1253978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a:t>
            </a:r>
            <a:r>
              <a:rPr lang="en-CA" baseline="30000" dirty="0" smtClean="0"/>
              <a:t>nd</a:t>
            </a:r>
            <a:r>
              <a:rPr lang="en-CA" dirty="0" smtClean="0"/>
              <a:t> Battle of the Marne 1918</a:t>
            </a:r>
            <a:endParaRPr lang="en-CA" dirty="0"/>
          </a:p>
        </p:txBody>
      </p:sp>
      <p:sp>
        <p:nvSpPr>
          <p:cNvPr id="3" name="Content Placeholder 2"/>
          <p:cNvSpPr>
            <a:spLocks noGrp="1"/>
          </p:cNvSpPr>
          <p:nvPr>
            <p:ph idx="1"/>
          </p:nvPr>
        </p:nvSpPr>
        <p:spPr/>
        <p:txBody>
          <a:bodyPr/>
          <a:lstStyle/>
          <a:p>
            <a:r>
              <a:rPr lang="en-CA" dirty="0"/>
              <a:t>The Second Battle of the Marne marked the turning of the tide in World War I. </a:t>
            </a:r>
            <a:endParaRPr lang="en-CA" dirty="0" smtClean="0"/>
          </a:p>
          <a:p>
            <a:r>
              <a:rPr lang="en-CA" dirty="0" smtClean="0"/>
              <a:t>It </a:t>
            </a:r>
            <a:r>
              <a:rPr lang="en-CA" dirty="0"/>
              <a:t>began with the last German offensive of the conflict and was quickly followed by the first allied offensive victory of 1918. </a:t>
            </a:r>
            <a:endParaRPr lang="en-CA" dirty="0" smtClean="0"/>
          </a:p>
          <a:p>
            <a:r>
              <a:rPr lang="en-CA" dirty="0" smtClean="0"/>
              <a:t>The </a:t>
            </a:r>
            <a:r>
              <a:rPr lang="en-CA" dirty="0"/>
              <a:t>American Expeditionary Force with over 250,000 men fighting under overall French command played key roles both in the initial defense and the later advances. In the Second Battle of Marne with 30,000 killed and wounded, the United States started suffering casualties on the enormous scale usually associated with the battles of the Great War.</a:t>
            </a:r>
          </a:p>
          <a:p>
            <a:endParaRPr lang="en-CA" dirty="0"/>
          </a:p>
        </p:txBody>
      </p:sp>
    </p:spTree>
    <p:extLst>
      <p:ext uri="{BB962C8B-B14F-4D97-AF65-F5344CB8AC3E}">
        <p14:creationId xmlns:p14="http://schemas.microsoft.com/office/powerpoint/2010/main" val="3723650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Russians Leave the War</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838271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Treaty of Brest-Litovsk </a:t>
            </a:r>
            <a:endParaRPr lang="en-CA" dirty="0"/>
          </a:p>
        </p:txBody>
      </p:sp>
      <p:sp>
        <p:nvSpPr>
          <p:cNvPr id="3" name="Content Placeholder 2"/>
          <p:cNvSpPr>
            <a:spLocks noGrp="1"/>
          </p:cNvSpPr>
          <p:nvPr>
            <p:ph idx="1"/>
          </p:nvPr>
        </p:nvSpPr>
        <p:spPr>
          <a:xfrm>
            <a:off x="838200" y="1825625"/>
            <a:ext cx="7699049" cy="4164977"/>
          </a:xfrm>
        </p:spPr>
        <p:txBody>
          <a:bodyPr>
            <a:normAutofit fontScale="92500" lnSpcReduction="10000"/>
          </a:bodyPr>
          <a:lstStyle/>
          <a:p>
            <a:r>
              <a:rPr lang="en-CA" dirty="0" smtClean="0"/>
              <a:t>March 1918</a:t>
            </a:r>
          </a:p>
          <a:p>
            <a:r>
              <a:rPr lang="en-CA" dirty="0" smtClean="0"/>
              <a:t>Vladimir Lenin, leader of the Bolsheviks and the 1</a:t>
            </a:r>
            <a:r>
              <a:rPr lang="en-CA" baseline="30000" dirty="0" smtClean="0"/>
              <a:t>st</a:t>
            </a:r>
            <a:r>
              <a:rPr lang="en-CA" dirty="0" smtClean="0"/>
              <a:t> communist leader of Russia, negotiated peace talks with Germany. </a:t>
            </a:r>
          </a:p>
          <a:p>
            <a:r>
              <a:rPr lang="en-CA" dirty="0" smtClean="0"/>
              <a:t>He knew the war was costing Russia way more than they could afford and they were losing anyway.</a:t>
            </a:r>
          </a:p>
          <a:p>
            <a:r>
              <a:rPr lang="en-CA" dirty="0" smtClean="0"/>
              <a:t>Lenin knew that if he put an end to their involvement, he could win the support of the army and the people of Russia which would assure his stay in power.</a:t>
            </a:r>
          </a:p>
          <a:p>
            <a:r>
              <a:rPr lang="en-CA" dirty="0" smtClean="0"/>
              <a:t>Lenin and the Bolsheviks (“The Reds”) promised the people “Peace, Land, and Bread”</a:t>
            </a:r>
          </a:p>
          <a:p>
            <a:pPr marL="0" indent="0">
              <a:buNone/>
            </a:pPr>
            <a:endParaRPr lang="en-CA" dirty="0" smtClean="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048" y="1027906"/>
            <a:ext cx="3028950" cy="4476750"/>
          </a:xfrm>
          <a:prstGeom prst="rect">
            <a:avLst/>
          </a:prstGeom>
        </p:spPr>
      </p:pic>
    </p:spTree>
    <p:extLst>
      <p:ext uri="{BB962C8B-B14F-4D97-AF65-F5344CB8AC3E}">
        <p14:creationId xmlns:p14="http://schemas.microsoft.com/office/powerpoint/2010/main" val="1275614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63880" y="441960"/>
            <a:ext cx="10789920" cy="5735003"/>
          </a:xfrm>
        </p:spPr>
        <p:txBody>
          <a:bodyPr>
            <a:normAutofit lnSpcReduction="10000"/>
          </a:bodyPr>
          <a:lstStyle/>
          <a:p>
            <a:r>
              <a:rPr lang="en-CA" sz="3200" dirty="0" smtClean="0"/>
              <a:t>Negotiations were:</a:t>
            </a:r>
          </a:p>
          <a:p>
            <a:pPr lvl="1"/>
            <a:r>
              <a:rPr lang="en-CA" sz="2800" dirty="0" smtClean="0"/>
              <a:t>Russia would be permitted to end their participation in the war and bow out To do this, however, they had to give up their richest areas to Germany</a:t>
            </a:r>
          </a:p>
          <a:p>
            <a:pPr lvl="1"/>
            <a:r>
              <a:rPr lang="en-CA" sz="2800" dirty="0" smtClean="0"/>
              <a:t>26% of its population</a:t>
            </a:r>
          </a:p>
          <a:p>
            <a:pPr lvl="1"/>
            <a:r>
              <a:rPr lang="en-CA" sz="2800" dirty="0" smtClean="0"/>
              <a:t>27% of their best farmland in Russia</a:t>
            </a:r>
          </a:p>
          <a:p>
            <a:pPr lvl="1"/>
            <a:r>
              <a:rPr lang="en-CA" sz="2800" dirty="0" smtClean="0"/>
              <a:t>26% of their railways</a:t>
            </a:r>
          </a:p>
          <a:p>
            <a:pPr lvl="1"/>
            <a:r>
              <a:rPr lang="en-CA" sz="2800" dirty="0" smtClean="0"/>
              <a:t>74% of their iron ore and coal</a:t>
            </a:r>
          </a:p>
          <a:p>
            <a:pPr lvl="1"/>
            <a:endParaRPr lang="en-CA" sz="2800" dirty="0" smtClean="0"/>
          </a:p>
          <a:p>
            <a:pPr lvl="1"/>
            <a:r>
              <a:rPr lang="en-CA" sz="2800" dirty="0"/>
              <a:t>The people were very angry with Lenin for settling on these terms but Lenin assured them that it was a gamble since he believed that Germany would soon fall into a revolution itself and the treaty would then be broken. Lenin’s gamble did pay off but for different reasons.  Germany was defeated on the Western Front later in 1918 and agreed to an armistice in November of that year. </a:t>
            </a:r>
          </a:p>
          <a:p>
            <a:pPr lvl="1"/>
            <a:endParaRPr lang="en-CA" sz="2800" dirty="0" smtClean="0"/>
          </a:p>
          <a:p>
            <a:pPr lvl="1"/>
            <a:endParaRPr lang="en-CA" sz="2800" dirty="0"/>
          </a:p>
        </p:txBody>
      </p:sp>
    </p:spTree>
    <p:extLst>
      <p:ext uri="{BB962C8B-B14F-4D97-AF65-F5344CB8AC3E}">
        <p14:creationId xmlns:p14="http://schemas.microsoft.com/office/powerpoint/2010/main" val="31698264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558" y="0"/>
            <a:ext cx="10515600" cy="1325563"/>
          </a:xfrm>
        </p:spPr>
        <p:txBody>
          <a:bodyPr>
            <a:normAutofit/>
          </a:bodyPr>
          <a:lstStyle/>
          <a:p>
            <a:r>
              <a:rPr lang="en-CA" sz="5400" dirty="0" smtClean="0"/>
              <a:t>WWI: Technology</a:t>
            </a:r>
            <a:endParaRPr lang="en-CA" sz="5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920" y="962527"/>
            <a:ext cx="10480840" cy="5895473"/>
          </a:xfrm>
        </p:spPr>
      </p:pic>
    </p:spTree>
    <p:extLst>
      <p:ext uri="{BB962C8B-B14F-4D97-AF65-F5344CB8AC3E}">
        <p14:creationId xmlns:p14="http://schemas.microsoft.com/office/powerpoint/2010/main" val="21488010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Technology:</a:t>
            </a:r>
            <a:br>
              <a:rPr lang="en-CA" dirty="0" smtClean="0"/>
            </a:br>
            <a:r>
              <a:rPr lang="en-CA" dirty="0" smtClean="0"/>
              <a:t>Gas</a:t>
            </a:r>
            <a:endParaRPr lang="en-CA" dirty="0"/>
          </a:p>
        </p:txBody>
      </p:sp>
      <p:sp>
        <p:nvSpPr>
          <p:cNvPr id="3" name="Content Placeholder 2"/>
          <p:cNvSpPr>
            <a:spLocks noGrp="1"/>
          </p:cNvSpPr>
          <p:nvPr>
            <p:ph sz="half" idx="1"/>
          </p:nvPr>
        </p:nvSpPr>
        <p:spPr/>
        <p:txBody>
          <a:bodyPr>
            <a:normAutofit lnSpcReduction="10000"/>
          </a:bodyPr>
          <a:lstStyle/>
          <a:p>
            <a:pPr marL="0" indent="0">
              <a:buNone/>
            </a:pPr>
            <a:endParaRPr lang="en-CA" dirty="0" smtClean="0"/>
          </a:p>
          <a:p>
            <a:pPr marL="0" indent="0">
              <a:buNone/>
            </a:pPr>
            <a:endParaRPr lang="en-CA" dirty="0"/>
          </a:p>
        </p:txBody>
      </p:sp>
      <p:sp>
        <p:nvSpPr>
          <p:cNvPr id="5" name="Content Placeholder 4"/>
          <p:cNvSpPr>
            <a:spLocks noGrp="1"/>
          </p:cNvSpPr>
          <p:nvPr>
            <p:ph sz="half" idx="2"/>
          </p:nvPr>
        </p:nvSpPr>
        <p:spPr>
          <a:xfrm>
            <a:off x="6172200" y="1825625"/>
            <a:ext cx="5181600" cy="4711908"/>
          </a:xfrm>
        </p:spPr>
        <p:txBody>
          <a:bodyPr>
            <a:normAutofit lnSpcReduction="10000"/>
          </a:bodyPr>
          <a:lstStyle/>
          <a:p>
            <a:r>
              <a:rPr lang="en-CA" dirty="0" smtClean="0"/>
              <a:t>First used by Germans during Ypres in April 1915. </a:t>
            </a:r>
          </a:p>
          <a:p>
            <a:r>
              <a:rPr lang="en-CA" dirty="0" smtClean="0"/>
              <a:t>Greenish yellow cloud that changed to bluish white mist.</a:t>
            </a:r>
          </a:p>
          <a:p>
            <a:r>
              <a:rPr lang="en-CA" dirty="0" smtClean="0"/>
              <a:t>Urinating on rags when there were no masks did not work.</a:t>
            </a:r>
          </a:p>
          <a:p>
            <a:r>
              <a:rPr lang="en-CA" dirty="0" smtClean="0"/>
              <a:t>The weather (wind directions) really impacted effectiveness.</a:t>
            </a:r>
          </a:p>
          <a:p>
            <a:r>
              <a:rPr lang="en-CA" dirty="0" smtClean="0"/>
              <a:t>Released from cylinders when wind was blowing in right direction.</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723" y="2011680"/>
            <a:ext cx="3763219" cy="3497589"/>
          </a:xfrm>
          <a:prstGeom prst="rect">
            <a:avLst/>
          </a:prstGeom>
        </p:spPr>
      </p:pic>
    </p:spTree>
    <p:extLst>
      <p:ext uri="{BB962C8B-B14F-4D97-AF65-F5344CB8AC3E}">
        <p14:creationId xmlns:p14="http://schemas.microsoft.com/office/powerpoint/2010/main" val="271162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Pan Slavism</a:t>
            </a:r>
            <a:endParaRPr lang="en-CA" dirty="0"/>
          </a:p>
        </p:txBody>
      </p:sp>
      <p:sp>
        <p:nvSpPr>
          <p:cNvPr id="3" name="Content Placeholder 2"/>
          <p:cNvSpPr>
            <a:spLocks noGrp="1"/>
          </p:cNvSpPr>
          <p:nvPr>
            <p:ph sz="quarter" idx="4294967295"/>
          </p:nvPr>
        </p:nvSpPr>
        <p:spPr>
          <a:xfrm>
            <a:off x="670560" y="1712876"/>
            <a:ext cx="10394707" cy="3311189"/>
          </a:xfrm>
          <a:prstGeom prst="rect">
            <a:avLst/>
          </a:prstGeom>
        </p:spPr>
        <p:txBody>
          <a:bodyPr/>
          <a:lstStyle/>
          <a:p>
            <a:r>
              <a:rPr lang="en-US" dirty="0" smtClean="0">
                <a:latin typeface="Times New Roman" panose="02020603050405020304" pitchFamily="18" charset="0"/>
                <a:cs typeface="Times New Roman" panose="02020603050405020304" pitchFamily="18" charset="0"/>
              </a:rPr>
              <a:t>Here we see the union of Russia and Serbia.  The Russian people offered to join the Serbs so as to protect them in the Balkan wars.  They wanted to help Serbia free themselves from the Austro-Hungarian hold.  This offer of protection is what is referred to as Pan Slavism.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244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sz="half" idx="2"/>
          </p:nvPr>
        </p:nvSpPr>
        <p:spPr/>
        <p:txBody>
          <a:bodyPr>
            <a:normAutofit lnSpcReduction="10000"/>
          </a:bodyPr>
          <a:lstStyle/>
          <a:p>
            <a:r>
              <a:rPr lang="en-CA" dirty="0" smtClean="0"/>
              <a:t>Cylinders were first used and later gas shells were introduced.  These gases were lung irritants and later nervous system attackers.  First used was chlorine gas then mustard gas.</a:t>
            </a:r>
          </a:p>
          <a:p>
            <a:r>
              <a:rPr lang="en-CA" dirty="0" smtClean="0"/>
              <a:t>Mustard gas was like an acid, an odourless colourless gas. </a:t>
            </a:r>
          </a:p>
          <a:p>
            <a:r>
              <a:rPr lang="en-CA" dirty="0" smtClean="0"/>
              <a:t>Later in war they stopped using gas as it was unpredictable and both sides developed gas masks.</a:t>
            </a:r>
          </a:p>
          <a:p>
            <a:pPr marL="0" indent="0">
              <a:buNone/>
            </a:pPr>
            <a:endParaRPr lang="en-CA" dirty="0" smtClean="0"/>
          </a:p>
          <a:p>
            <a:endParaRPr lang="en-CA" dirty="0"/>
          </a:p>
        </p:txBody>
      </p:sp>
      <p:pic>
        <p:nvPicPr>
          <p:cNvPr id="5" name="Content Placeholder 3" descr="poison5.jpg"/>
          <p:cNvPicPr>
            <a:picLocks noGrp="1" noChangeAspect="1"/>
          </p:cNvPicPr>
          <p:nvPr>
            <p:ph sz="half" idx="1"/>
          </p:nvPr>
        </p:nvPicPr>
        <p:blipFill>
          <a:blip r:embed="rId2" cstate="print"/>
          <a:stretch>
            <a:fillRect/>
          </a:stretch>
        </p:blipFill>
        <p:spPr>
          <a:xfrm>
            <a:off x="1215613" y="2416031"/>
            <a:ext cx="4407091" cy="3760932"/>
          </a:xfrm>
        </p:spPr>
      </p:pic>
    </p:spTree>
    <p:extLst>
      <p:ext uri="{BB962C8B-B14F-4D97-AF65-F5344CB8AC3E}">
        <p14:creationId xmlns:p14="http://schemas.microsoft.com/office/powerpoint/2010/main" val="1648536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Technology 2: Tanks</a:t>
            </a:r>
            <a:endParaRPr lang="en-CA"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141" y="1570615"/>
            <a:ext cx="4333459" cy="4238513"/>
          </a:xfrm>
        </p:spPr>
      </p:pic>
      <p:sp>
        <p:nvSpPr>
          <p:cNvPr id="4" name="Content Placeholder 3"/>
          <p:cNvSpPr>
            <a:spLocks noGrp="1"/>
          </p:cNvSpPr>
          <p:nvPr>
            <p:ph sz="half" idx="2"/>
          </p:nvPr>
        </p:nvSpPr>
        <p:spPr>
          <a:xfrm>
            <a:off x="6172200" y="1825624"/>
            <a:ext cx="5181600" cy="4592267"/>
          </a:xfrm>
        </p:spPr>
        <p:txBody>
          <a:bodyPr>
            <a:normAutofit fontScale="92500" lnSpcReduction="20000"/>
          </a:bodyPr>
          <a:lstStyle/>
          <a:p>
            <a:r>
              <a:rPr lang="en-CA" dirty="0" smtClean="0"/>
              <a:t>Most original invention of war.</a:t>
            </a:r>
          </a:p>
          <a:p>
            <a:r>
              <a:rPr lang="en-CA" dirty="0" smtClean="0"/>
              <a:t>Used for first time during Battle of the Somme.</a:t>
            </a:r>
          </a:p>
          <a:p>
            <a:r>
              <a:rPr lang="en-CA" dirty="0" smtClean="0"/>
              <a:t>Most of them regularly broke down, got stuck or ran out of gas quickly.</a:t>
            </a:r>
          </a:p>
          <a:p>
            <a:r>
              <a:rPr lang="en-CA" dirty="0" smtClean="0"/>
              <a:t>Haig (British commander)said no thanks to using them.  The Germans however, sank lots of money into its creation.  </a:t>
            </a:r>
          </a:p>
          <a:p>
            <a:r>
              <a:rPr lang="en-CA" dirty="0" smtClean="0"/>
              <a:t>The 1</a:t>
            </a:r>
            <a:r>
              <a:rPr lang="en-CA" baseline="30000" dirty="0" smtClean="0"/>
              <a:t>st</a:t>
            </a:r>
            <a:r>
              <a:rPr lang="en-CA" dirty="0" smtClean="0"/>
              <a:t> was “Big Willie” it carried 20 men at a time.  It could climb a 5 foot slope, travel 6 km/h, reverse, cross an 8 </a:t>
            </a:r>
            <a:r>
              <a:rPr lang="en-CA" dirty="0" err="1" smtClean="0"/>
              <a:t>ft</a:t>
            </a:r>
            <a:r>
              <a:rPr lang="en-CA" dirty="0" smtClean="0"/>
              <a:t> gap.</a:t>
            </a:r>
            <a:endParaRPr lang="en-CA" dirty="0"/>
          </a:p>
        </p:txBody>
      </p:sp>
    </p:spTree>
    <p:extLst>
      <p:ext uri="{BB962C8B-B14F-4D97-AF65-F5344CB8AC3E}">
        <p14:creationId xmlns:p14="http://schemas.microsoft.com/office/powerpoint/2010/main" val="1976101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1"/>
          </p:nvPr>
        </p:nvSpPr>
        <p:spPr/>
        <p:txBody>
          <a:bodyPr>
            <a:normAutofit/>
          </a:bodyPr>
          <a:lstStyle/>
          <a:p>
            <a:r>
              <a:rPr lang="en-CA" sz="3600" dirty="0" smtClean="0"/>
              <a:t>The tanks were unsuccessful until 1918 because they were:</a:t>
            </a:r>
          </a:p>
          <a:p>
            <a:pPr lvl="1"/>
            <a:r>
              <a:rPr lang="en-CA" sz="3200" dirty="0" smtClean="0"/>
              <a:t>Unreliable, tracks came off easily, got stuck, engine stopped for no reason. </a:t>
            </a:r>
          </a:p>
          <a:p>
            <a:pPr lvl="1"/>
            <a:r>
              <a:rPr lang="en-CA" sz="3200" dirty="0" smtClean="0"/>
              <a:t>They were primarily best for protecting infantry but not used that way at first.  They were usually successful penetrating enemy lines but ended up having to return to their own trenches because there were no men outside the tanks to protect those inside. </a:t>
            </a:r>
            <a:endParaRPr lang="en-CA" sz="3200" dirty="0"/>
          </a:p>
        </p:txBody>
      </p:sp>
    </p:spTree>
    <p:extLst>
      <p:ext uri="{BB962C8B-B14F-4D97-AF65-F5344CB8AC3E}">
        <p14:creationId xmlns:p14="http://schemas.microsoft.com/office/powerpoint/2010/main" val="4279099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Technology 3: Machine Guns</a:t>
            </a:r>
            <a:endParaRPr lang="en-CA" dirty="0"/>
          </a:p>
        </p:txBody>
      </p:sp>
      <p:sp>
        <p:nvSpPr>
          <p:cNvPr id="5" name="Content Placeholder 4"/>
          <p:cNvSpPr>
            <a:spLocks noGrp="1"/>
          </p:cNvSpPr>
          <p:nvPr>
            <p:ph sz="half" idx="2"/>
          </p:nvPr>
        </p:nvSpPr>
        <p:spPr/>
        <p:txBody>
          <a:bodyPr>
            <a:normAutofit fontScale="92500" lnSpcReduction="10000"/>
          </a:bodyPr>
          <a:lstStyle/>
          <a:p>
            <a:r>
              <a:rPr lang="en-CA" dirty="0" smtClean="0"/>
              <a:t>Could fire up to 600 bullets a minute.</a:t>
            </a:r>
          </a:p>
          <a:p>
            <a:r>
              <a:rPr lang="en-CA" dirty="0" smtClean="0"/>
              <a:t>Used throughout WWI mainly by Germans (in the beginning).</a:t>
            </a:r>
          </a:p>
          <a:p>
            <a:r>
              <a:rPr lang="en-CA" dirty="0" smtClean="0"/>
              <a:t>Weighed </a:t>
            </a:r>
            <a:r>
              <a:rPr lang="en-CA" dirty="0" err="1" smtClean="0"/>
              <a:t>approx</a:t>
            </a:r>
            <a:r>
              <a:rPr lang="en-CA" dirty="0" smtClean="0"/>
              <a:t> 40 </a:t>
            </a:r>
            <a:r>
              <a:rPr lang="en-CA" dirty="0" err="1" smtClean="0"/>
              <a:t>llbs</a:t>
            </a:r>
            <a:r>
              <a:rPr lang="en-CA" dirty="0" smtClean="0"/>
              <a:t> on the tripod.</a:t>
            </a:r>
          </a:p>
          <a:p>
            <a:r>
              <a:rPr lang="en-CA" dirty="0" smtClean="0"/>
              <a:t>Took up to 5 men to operate.</a:t>
            </a:r>
          </a:p>
          <a:p>
            <a:r>
              <a:rPr lang="en-CA" dirty="0" smtClean="0"/>
              <a:t>Were effective in “mowing” down the enemy in NML and reinforced the stalemate on the Western front.</a:t>
            </a:r>
            <a:endParaRPr lang="en-CA" dirty="0"/>
          </a:p>
        </p:txBody>
      </p:sp>
      <p:pic>
        <p:nvPicPr>
          <p:cNvPr id="6" name="Content Placeholder 3" descr="9a4bf7e3acff5845cd9c0d0c348a70b4_1M.png.jpg"/>
          <p:cNvPicPr>
            <a:picLocks noGrp="1" noChangeAspect="1"/>
          </p:cNvPicPr>
          <p:nvPr>
            <p:ph sz="half" idx="1"/>
          </p:nvPr>
        </p:nvPicPr>
        <p:blipFill>
          <a:blip r:embed="rId2" cstate="print"/>
          <a:stretch>
            <a:fillRect/>
          </a:stretch>
        </p:blipFill>
        <p:spPr>
          <a:xfrm>
            <a:off x="838200" y="1690688"/>
            <a:ext cx="5181600" cy="3922265"/>
          </a:xfrm>
        </p:spPr>
      </p:pic>
    </p:spTree>
    <p:extLst>
      <p:ext uri="{BB962C8B-B14F-4D97-AF65-F5344CB8AC3E}">
        <p14:creationId xmlns:p14="http://schemas.microsoft.com/office/powerpoint/2010/main" val="3745173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62164"/>
            <a:ext cx="10515600" cy="1325563"/>
          </a:xfrm>
        </p:spPr>
        <p:txBody>
          <a:bodyPr/>
          <a:lstStyle/>
          <a:p>
            <a:r>
              <a:rPr lang="en-CA" dirty="0" smtClean="0"/>
              <a:t>Technology 4: Aircraft and Aircraft Carriers</a:t>
            </a:r>
            <a:endParaRPr lang="en-CA" dirty="0"/>
          </a:p>
        </p:txBody>
      </p:sp>
      <p:sp>
        <p:nvSpPr>
          <p:cNvPr id="3" name="Content Placeholder 2"/>
          <p:cNvSpPr>
            <a:spLocks noGrp="1"/>
          </p:cNvSpPr>
          <p:nvPr>
            <p:ph sz="half" idx="1"/>
          </p:nvPr>
        </p:nvSpPr>
        <p:spPr>
          <a:xfrm>
            <a:off x="452927" y="1128046"/>
            <a:ext cx="5566873" cy="5230026"/>
          </a:xfrm>
        </p:spPr>
        <p:txBody>
          <a:bodyPr>
            <a:normAutofit/>
          </a:bodyPr>
          <a:lstStyle/>
          <a:p>
            <a:r>
              <a:rPr lang="en-CA" sz="1800" dirty="0"/>
              <a:t>As with most other technologies, the aircraft underwent many improvements during World War I</a:t>
            </a:r>
            <a:r>
              <a:rPr lang="en-CA" sz="1800" dirty="0" smtClean="0"/>
              <a:t>.</a:t>
            </a:r>
            <a:endParaRPr lang="en-CA" sz="1800" dirty="0"/>
          </a:p>
          <a:p>
            <a:r>
              <a:rPr lang="en-CA" sz="1800" dirty="0"/>
              <a:t>While early air spotters were unarmed, they soon began firing at each other with handheld weapons. An arms race commenced, quickly leading to increasingly agile planes equipped with machine guns. A key innovation was the interrupter gear, a Dutch invention[2] that allowed a machine gun to be mounted behind the propeller so the pilot could fire directly ahead, along the plane's flight path</a:t>
            </a:r>
            <a:r>
              <a:rPr lang="en-CA" sz="1800" dirty="0" smtClean="0"/>
              <a:t>.</a:t>
            </a:r>
            <a:endParaRPr lang="en-CA" sz="1800" dirty="0"/>
          </a:p>
          <a:p>
            <a:r>
              <a:rPr lang="en-CA" sz="1800" dirty="0"/>
              <a:t>As the stalemate developed on the ground, with both sides unable to advance even a few miles without a major battle and thousands of casualties, planes became greatly valued for their role gathering intelligence on enemy positions and bombing the enemy's supplies behind the trench </a:t>
            </a:r>
            <a:r>
              <a:rPr lang="en-CA" sz="1800" dirty="0" smtClean="0"/>
              <a:t>lines.</a:t>
            </a:r>
            <a:endParaRPr lang="en-CA" sz="1800" dirty="0"/>
          </a:p>
          <a:p>
            <a:endParaRPr lang="en-CA" dirty="0"/>
          </a:p>
        </p:txBody>
      </p:sp>
      <p:sp>
        <p:nvSpPr>
          <p:cNvPr id="4" name="Content Placeholder 3"/>
          <p:cNvSpPr>
            <a:spLocks noGrp="1"/>
          </p:cNvSpPr>
          <p:nvPr>
            <p:ph sz="half" idx="2"/>
          </p:nvPr>
        </p:nvSpPr>
        <p:spPr>
          <a:xfrm>
            <a:off x="6172199" y="1128046"/>
            <a:ext cx="5566873" cy="5324030"/>
          </a:xfrm>
        </p:spPr>
        <p:txBody>
          <a:bodyPr>
            <a:noAutofit/>
          </a:bodyPr>
          <a:lstStyle/>
          <a:p>
            <a:r>
              <a:rPr lang="en-CA" sz="1800" dirty="0"/>
              <a:t>The first time an airplane was launched from a moving ship was in May </a:t>
            </a:r>
            <a:r>
              <a:rPr lang="en-CA" sz="1800" dirty="0" smtClean="0"/>
              <a:t>1912.  However it wasn’t </a:t>
            </a:r>
            <a:r>
              <a:rPr lang="en-CA" sz="1800" dirty="0"/>
              <a:t>a true aircraft carrier, since planes couldn’t land on its deck; they had to set down on the water and then be retrieved, slowing the whole process considerably. </a:t>
            </a:r>
            <a:endParaRPr lang="en-CA" sz="1800" dirty="0" smtClean="0"/>
          </a:p>
          <a:p>
            <a:r>
              <a:rPr lang="en-CA" sz="1800" dirty="0" smtClean="0"/>
              <a:t>The </a:t>
            </a:r>
            <a:r>
              <a:rPr lang="en-CA" sz="1800" dirty="0"/>
              <a:t>first real aircraft carrier was the HMS Furious, which began life as a 786-foot-long battle cruiser equipped with two massive 18-inch guns—until British naval designers figured out that these guns were so large they might shake the ship to pieces. Looking for another use for the vessel, they built a long platform capable of both launching and landing airplanes. To make more room for takeoffs and landings, the airplanes were stored in hangars under the runway, as they still are in modern aircraft carriers. </a:t>
            </a:r>
            <a:endParaRPr lang="en-CA" sz="1800" dirty="0" smtClean="0"/>
          </a:p>
          <a:p>
            <a:r>
              <a:rPr lang="en-CA" sz="1800" dirty="0" smtClean="0"/>
              <a:t>Squadron </a:t>
            </a:r>
            <a:r>
              <a:rPr lang="en-CA" sz="1800" dirty="0"/>
              <a:t>Commander Edward Dunning became the first person to land a plane on a moving ship when he landed </a:t>
            </a:r>
            <a:r>
              <a:rPr lang="en-CA" sz="1800" dirty="0" smtClean="0"/>
              <a:t>on </a:t>
            </a:r>
            <a:r>
              <a:rPr lang="en-CA" sz="1800" dirty="0"/>
              <a:t>the Furious on August 2, </a:t>
            </a:r>
            <a:r>
              <a:rPr lang="en-CA" sz="1800" dirty="0" smtClean="0"/>
              <a:t>1917.</a:t>
            </a:r>
            <a:endParaRPr lang="en-CA" sz="1800" dirty="0"/>
          </a:p>
        </p:txBody>
      </p:sp>
    </p:spTree>
    <p:extLst>
      <p:ext uri="{BB962C8B-B14F-4D97-AF65-F5344CB8AC3E}">
        <p14:creationId xmlns:p14="http://schemas.microsoft.com/office/powerpoint/2010/main" val="3742529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84889"/>
            <a:ext cx="5181600" cy="343281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84463" y="2289087"/>
            <a:ext cx="5136498" cy="3428612"/>
          </a:xfrm>
        </p:spPr>
      </p:pic>
    </p:spTree>
    <p:extLst>
      <p:ext uri="{BB962C8B-B14F-4D97-AF65-F5344CB8AC3E}">
        <p14:creationId xmlns:p14="http://schemas.microsoft.com/office/powerpoint/2010/main" val="20989060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Technology 5: Submarines</a:t>
            </a:r>
            <a:endParaRPr lang="en-CA"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3104" y="1845891"/>
            <a:ext cx="5757372" cy="3734512"/>
          </a:xfrm>
        </p:spPr>
      </p:pic>
      <p:sp>
        <p:nvSpPr>
          <p:cNvPr id="4" name="Content Placeholder 3"/>
          <p:cNvSpPr>
            <a:spLocks noGrp="1"/>
          </p:cNvSpPr>
          <p:nvPr>
            <p:ph sz="half" idx="2"/>
          </p:nvPr>
        </p:nvSpPr>
        <p:spPr>
          <a:xfrm>
            <a:off x="6172200" y="1504060"/>
            <a:ext cx="5181600" cy="4672903"/>
          </a:xfrm>
        </p:spPr>
        <p:txBody>
          <a:bodyPr>
            <a:noAutofit/>
          </a:bodyPr>
          <a:lstStyle/>
          <a:p>
            <a:r>
              <a:rPr lang="en-CA" sz="1600" dirty="0"/>
              <a:t>World War I was the first conflict in which submarines were a serious weapon of war. </a:t>
            </a:r>
          </a:p>
          <a:p>
            <a:r>
              <a:rPr lang="en-CA" sz="1600" dirty="0"/>
              <a:t>The United Kingdom relied heavily on imports to feed its population and supply its war industry, and the German Navy hoped to blockade and starve Britain using U-boats to attack merchant ships in unrestricted submarine warfare. </a:t>
            </a:r>
            <a:endParaRPr lang="en-CA" sz="1600" dirty="0" smtClean="0"/>
          </a:p>
          <a:p>
            <a:r>
              <a:rPr lang="en-CA" sz="1600" dirty="0" smtClean="0"/>
              <a:t>This </a:t>
            </a:r>
            <a:r>
              <a:rPr lang="en-CA" sz="1600" dirty="0"/>
              <a:t>struggle between German submarines and British counter measures became known as the "First Battle of the Atlantic". As German submarines became more numerous and effective, the British sought ways to protect their merchant ships. </a:t>
            </a:r>
          </a:p>
          <a:p>
            <a:r>
              <a:rPr lang="en-CA" sz="1600" dirty="0"/>
              <a:t>Consolidating merchant ships into convoys protected by one or more armed navy vessels was adopted later in the war. There was initially a great deal of debate about this approach, out of fear that it would provide German U-boats with a wealth of convenient targets. Thanks to the development of active and passive sonar </a:t>
            </a:r>
            <a:r>
              <a:rPr lang="en-CA" sz="1600" dirty="0" smtClean="0"/>
              <a:t>devices, coupled </a:t>
            </a:r>
            <a:r>
              <a:rPr lang="en-CA" sz="1600" dirty="0"/>
              <a:t>with increasingly deadly anti-submarine weapons, the convoy system reduced British losses to U-boats to a small fraction of their former level. </a:t>
            </a:r>
          </a:p>
        </p:txBody>
      </p:sp>
    </p:spTree>
    <p:extLst>
      <p:ext uri="{BB962C8B-B14F-4D97-AF65-F5344CB8AC3E}">
        <p14:creationId xmlns:p14="http://schemas.microsoft.com/office/powerpoint/2010/main" val="8604892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Weapons of war (1914-1918)</a:t>
            </a:r>
            <a:endParaRPr lang="en-CA" dirty="0"/>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firstworldwar.com/weaponry/machineguns.htm</a:t>
            </a:r>
            <a:r>
              <a:rPr lang="en-CA" dirty="0" smtClean="0"/>
              <a:t> </a:t>
            </a:r>
            <a:endParaRPr lang="en-CA" dirty="0"/>
          </a:p>
        </p:txBody>
      </p:sp>
    </p:spTree>
    <p:extLst>
      <p:ext uri="{BB962C8B-B14F-4D97-AF65-F5344CB8AC3E}">
        <p14:creationId xmlns:p14="http://schemas.microsoft.com/office/powerpoint/2010/main" val="2949561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325563"/>
          </a:xfrm>
        </p:spPr>
        <p:txBody>
          <a:bodyPr>
            <a:normAutofit/>
          </a:bodyPr>
          <a:lstStyle/>
          <a:p>
            <a:r>
              <a:rPr lang="en-US" sz="4000" dirty="0" smtClean="0"/>
              <a:t>War on the 2 Fronts</a:t>
            </a:r>
            <a:endParaRPr lang="en-US" sz="4000" dirty="0"/>
          </a:p>
        </p:txBody>
      </p:sp>
      <p:sp>
        <p:nvSpPr>
          <p:cNvPr id="3" name="Content Placeholder 2"/>
          <p:cNvSpPr>
            <a:spLocks noGrp="1"/>
          </p:cNvSpPr>
          <p:nvPr>
            <p:ph sz="half" idx="1"/>
          </p:nvPr>
        </p:nvSpPr>
        <p:spPr>
          <a:xfrm>
            <a:off x="838200" y="1188720"/>
            <a:ext cx="5181600" cy="5471159"/>
          </a:xfrm>
        </p:spPr>
        <p:txBody>
          <a:bodyPr>
            <a:normAutofit fontScale="62500" lnSpcReduction="20000"/>
          </a:bodyPr>
          <a:lstStyle/>
          <a:p>
            <a:r>
              <a:rPr lang="en-US" sz="3500" b="1" u="sng" dirty="0" smtClean="0">
                <a:solidFill>
                  <a:srgbClr val="FF0000"/>
                </a:solidFill>
              </a:rPr>
              <a:t>Eastern Front</a:t>
            </a:r>
          </a:p>
          <a:p>
            <a:r>
              <a:rPr lang="en-US" sz="3800" dirty="0" smtClean="0"/>
              <a:t>For </a:t>
            </a:r>
            <a:r>
              <a:rPr lang="en-US" sz="3800" dirty="0"/>
              <a:t>four years, the Germans, Russians, and Austro-Hungarians fought a war of movement. </a:t>
            </a:r>
            <a:endParaRPr lang="en-US" sz="3800" dirty="0" smtClean="0"/>
          </a:p>
          <a:p>
            <a:r>
              <a:rPr lang="en-US" sz="3800" dirty="0" smtClean="0"/>
              <a:t>Rapid </a:t>
            </a:r>
            <a:r>
              <a:rPr lang="en-US" sz="3800" dirty="0"/>
              <a:t>movement and concentration resulted in stunning “cauldron battles;” tactical and technical developments led to large-scale breakthroughs and advances (or retreats) of hundreds of </a:t>
            </a:r>
            <a:r>
              <a:rPr lang="en-US" sz="3800" dirty="0" smtClean="0"/>
              <a:t>miles.</a:t>
            </a:r>
            <a:endParaRPr lang="en-US" sz="3800" dirty="0"/>
          </a:p>
          <a:p>
            <a:r>
              <a:rPr lang="en-US" sz="3800" dirty="0" smtClean="0"/>
              <a:t>On </a:t>
            </a:r>
            <a:r>
              <a:rPr lang="en-US" sz="3800" dirty="0"/>
              <a:t>the Eastern Front, as on the Western, the conflict dragged on for years, with neither side truly able to deliver a </a:t>
            </a:r>
            <a:r>
              <a:rPr lang="en-US" sz="3800" dirty="0" smtClean="0"/>
              <a:t>knock-out </a:t>
            </a:r>
            <a:r>
              <a:rPr lang="en-US" sz="3800" dirty="0"/>
              <a:t>blow. </a:t>
            </a:r>
            <a:endParaRPr lang="en-US" sz="3800" dirty="0" smtClean="0"/>
          </a:p>
          <a:p>
            <a:r>
              <a:rPr lang="en-US" sz="3800" dirty="0"/>
              <a:t>The German Army's Spring Offensive of 1918 was made possible by the Treaty of Brest-Litovsk that marked the end of the conflict on the Eastern Front</a:t>
            </a:r>
          </a:p>
        </p:txBody>
      </p:sp>
      <p:sp>
        <p:nvSpPr>
          <p:cNvPr id="4" name="Content Placeholder 3"/>
          <p:cNvSpPr>
            <a:spLocks noGrp="1"/>
          </p:cNvSpPr>
          <p:nvPr>
            <p:ph sz="half" idx="2"/>
          </p:nvPr>
        </p:nvSpPr>
        <p:spPr>
          <a:xfrm>
            <a:off x="6172200" y="1203960"/>
            <a:ext cx="5181600" cy="5471160"/>
          </a:xfrm>
        </p:spPr>
        <p:txBody>
          <a:bodyPr>
            <a:normAutofit fontScale="62500" lnSpcReduction="20000"/>
          </a:bodyPr>
          <a:lstStyle/>
          <a:p>
            <a:r>
              <a:rPr lang="en-US" sz="3500" b="1" u="sng" dirty="0" smtClean="0">
                <a:solidFill>
                  <a:srgbClr val="FF0000"/>
                </a:solidFill>
              </a:rPr>
              <a:t>Western Front</a:t>
            </a:r>
          </a:p>
          <a:p>
            <a:r>
              <a:rPr lang="en-US" sz="3200" dirty="0"/>
              <a:t>The Western Front was the main theatre of war during World War I</a:t>
            </a:r>
            <a:r>
              <a:rPr lang="en-US" sz="3200" dirty="0" smtClean="0"/>
              <a:t>.</a:t>
            </a:r>
          </a:p>
          <a:p>
            <a:r>
              <a:rPr lang="en-US" sz="3200" dirty="0" smtClean="0"/>
              <a:t>Following </a:t>
            </a:r>
            <a:r>
              <a:rPr lang="en-US" sz="3200" dirty="0"/>
              <a:t>the initial race to the sea, both sides dug in along a meandering line of fortified trenches, stretching from the North Sea to the Swiss frontier with France. This line remained essentially unchanged for most of the war</a:t>
            </a:r>
            <a:r>
              <a:rPr lang="en-US" sz="3200" dirty="0" smtClean="0"/>
              <a:t>.</a:t>
            </a:r>
          </a:p>
          <a:p>
            <a:r>
              <a:rPr lang="en-US" sz="3200" dirty="0"/>
              <a:t>Between 1915 and 1917 there were several major offensives along this front. </a:t>
            </a:r>
            <a:r>
              <a:rPr lang="en-US" sz="3200" dirty="0" smtClean="0"/>
              <a:t>However</a:t>
            </a:r>
            <a:r>
              <a:rPr lang="en-US" sz="3200" dirty="0"/>
              <a:t>, a combination of entrenchments, machine gun nests, barbed wire, and artillery repeatedly inflicted severe casualties on the attackers and counter-attacking defenders. As a result, no significant advances were </a:t>
            </a:r>
            <a:r>
              <a:rPr lang="en-US" sz="3200" dirty="0" smtClean="0"/>
              <a:t>made</a:t>
            </a:r>
          </a:p>
          <a:p>
            <a:r>
              <a:rPr lang="en-US" sz="3200" dirty="0"/>
              <a:t>In an effort to break the deadlock, this front saw the introduction of new military technology, including poison gas, aircraft and tanks. But it was only after the adoption of improved tactics that some degree of mobility was </a:t>
            </a:r>
            <a:r>
              <a:rPr lang="en-US" sz="3200" dirty="0" smtClean="0"/>
              <a:t>restored.</a:t>
            </a:r>
            <a:endParaRPr lang="en-US" sz="3200" dirty="0"/>
          </a:p>
        </p:txBody>
      </p:sp>
    </p:spTree>
    <p:extLst>
      <p:ext uri="{BB962C8B-B14F-4D97-AF65-F5344CB8AC3E}">
        <p14:creationId xmlns:p14="http://schemas.microsoft.com/office/powerpoint/2010/main" val="28419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4000" y="1798320"/>
            <a:ext cx="9144000" cy="3459480"/>
          </a:xfrm>
        </p:spPr>
        <p:txBody>
          <a:bodyPr>
            <a:normAutofit/>
          </a:bodyPr>
          <a:lstStyle/>
          <a:p>
            <a:r>
              <a:rPr lang="en-US" sz="4800" dirty="0" smtClean="0"/>
              <a:t>“</a:t>
            </a:r>
            <a:r>
              <a:rPr lang="en-US" sz="4800" dirty="0"/>
              <a:t>In the west, the armies were too big for the land; in the east, the land was </a:t>
            </a:r>
            <a:r>
              <a:rPr lang="en-US" sz="4800" dirty="0" smtClean="0"/>
              <a:t>too </a:t>
            </a:r>
            <a:r>
              <a:rPr lang="en-US" sz="4800" dirty="0"/>
              <a:t>big for the armies.” </a:t>
            </a:r>
            <a:endParaRPr lang="en-US" sz="4800" dirty="0" smtClean="0"/>
          </a:p>
          <a:p>
            <a:r>
              <a:rPr lang="en-US" sz="4800" i="1" dirty="0" smtClean="0"/>
              <a:t>Winston </a:t>
            </a:r>
            <a:r>
              <a:rPr lang="en-US" sz="4800" i="1" dirty="0"/>
              <a:t>Churchill (1874-1965) </a:t>
            </a:r>
          </a:p>
        </p:txBody>
      </p:sp>
    </p:spTree>
    <p:extLst>
      <p:ext uri="{BB962C8B-B14F-4D97-AF65-F5344CB8AC3E}">
        <p14:creationId xmlns:p14="http://schemas.microsoft.com/office/powerpoint/2010/main" val="263274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British Nationalism</a:t>
            </a:r>
            <a:endParaRPr lang="en-CA" dirty="0"/>
          </a:p>
        </p:txBody>
      </p:sp>
      <p:sp>
        <p:nvSpPr>
          <p:cNvPr id="3" name="Content Placeholder 2"/>
          <p:cNvSpPr>
            <a:spLocks noGrp="1"/>
          </p:cNvSpPr>
          <p:nvPr>
            <p:ph sz="quarter" idx="4294967295"/>
          </p:nvPr>
        </p:nvSpPr>
        <p:spPr>
          <a:xfrm>
            <a:off x="777240" y="1606196"/>
            <a:ext cx="10394707" cy="3311189"/>
          </a:xfrm>
          <a:prstGeom prst="rect">
            <a:avLst/>
          </a:prstGeom>
        </p:spPr>
        <p:txBody>
          <a:bodyPr>
            <a:normAutofit/>
          </a:bodyPr>
          <a:lstStyle/>
          <a:p>
            <a:r>
              <a:rPr lang="fr-FR" dirty="0" smtClean="0">
                <a:latin typeface="Times New Roman" panose="02020603050405020304" pitchFamily="18" charset="0"/>
                <a:cs typeface="Times New Roman" panose="02020603050405020304" pitchFamily="18" charset="0"/>
              </a:rPr>
              <a:t>The </a:t>
            </a:r>
            <a:r>
              <a:rPr lang="fr-FR" dirty="0" err="1" smtClean="0">
                <a:latin typeface="Times New Roman" panose="02020603050405020304" pitchFamily="18" charset="0"/>
                <a:cs typeface="Times New Roman" panose="02020603050405020304" pitchFamily="18" charset="0"/>
              </a:rPr>
              <a:t>largest</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economic</a:t>
            </a:r>
            <a:r>
              <a:rPr lang="fr-FR" dirty="0" smtClean="0">
                <a:latin typeface="Times New Roman" panose="02020603050405020304" pitchFamily="18" charset="0"/>
                <a:cs typeface="Times New Roman" panose="02020603050405020304" pitchFamily="18" charset="0"/>
              </a:rPr>
              <a:t> and </a:t>
            </a:r>
            <a:r>
              <a:rPr lang="fr-FR" dirty="0" err="1" smtClean="0">
                <a:latin typeface="Times New Roman" panose="02020603050405020304" pitchFamily="18" charset="0"/>
                <a:cs typeface="Times New Roman" panose="02020603050405020304" pitchFamily="18" charset="0"/>
              </a:rPr>
              <a:t>imperial</a:t>
            </a:r>
            <a:r>
              <a:rPr lang="fr-FR" dirty="0" smtClean="0">
                <a:latin typeface="Times New Roman" panose="02020603050405020304" pitchFamily="18" charset="0"/>
                <a:cs typeface="Times New Roman" panose="02020603050405020304" pitchFamily="18" charset="0"/>
              </a:rPr>
              <a:t> power of the 1900’s </a:t>
            </a:r>
            <a:r>
              <a:rPr lang="fr-FR" dirty="0" err="1" smtClean="0">
                <a:latin typeface="Times New Roman" panose="02020603050405020304" pitchFamily="18" charset="0"/>
                <a:cs typeface="Times New Roman" panose="02020603050405020304" pitchFamily="18" charset="0"/>
              </a:rPr>
              <a:t>was</a:t>
            </a:r>
            <a:r>
              <a:rPr lang="fr-FR" dirty="0" smtClean="0">
                <a:latin typeface="Times New Roman" panose="02020603050405020304" pitchFamily="18" charset="0"/>
                <a:cs typeface="Times New Roman" panose="02020603050405020304" pitchFamily="18" charset="0"/>
              </a:rPr>
              <a:t> Great </a:t>
            </a:r>
            <a:r>
              <a:rPr lang="fr-FR" dirty="0" err="1" smtClean="0">
                <a:latin typeface="Times New Roman" panose="02020603050405020304" pitchFamily="18" charset="0"/>
                <a:cs typeface="Times New Roman" panose="02020603050405020304" pitchFamily="18" charset="0"/>
              </a:rPr>
              <a:t>Britain</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Nationalism</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was</a:t>
            </a:r>
            <a:r>
              <a:rPr lang="fr-FR" dirty="0" smtClean="0">
                <a:latin typeface="Times New Roman" panose="02020603050405020304" pitchFamily="18" charset="0"/>
                <a:cs typeface="Times New Roman" panose="02020603050405020304" pitchFamily="18" charset="0"/>
              </a:rPr>
              <a:t> a </a:t>
            </a:r>
            <a:r>
              <a:rPr lang="fr-FR" dirty="0" err="1" smtClean="0">
                <a:latin typeface="Times New Roman" panose="02020603050405020304" pitchFamily="18" charset="0"/>
                <a:cs typeface="Times New Roman" panose="02020603050405020304" pitchFamily="18" charset="0"/>
              </a:rPr>
              <a:t>result</a:t>
            </a:r>
            <a:r>
              <a:rPr lang="fr-FR" dirty="0" smtClean="0">
                <a:latin typeface="Times New Roman" panose="02020603050405020304" pitchFamily="18" charset="0"/>
                <a:cs typeface="Times New Roman" panose="02020603050405020304" pitchFamily="18" charset="0"/>
              </a:rPr>
              <a:t> of </a:t>
            </a:r>
            <a:r>
              <a:rPr lang="fr-FR" dirty="0" err="1" smtClean="0">
                <a:latin typeface="Times New Roman" panose="02020603050405020304" pitchFamily="18" charset="0"/>
                <a:cs typeface="Times New Roman" panose="02020603050405020304" pitchFamily="18" charset="0"/>
              </a:rPr>
              <a:t>their</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reputation</a:t>
            </a:r>
            <a:r>
              <a:rPr lang="fr-FR" dirty="0" smtClean="0">
                <a:latin typeface="Times New Roman" panose="02020603050405020304" pitchFamily="18" charset="0"/>
                <a:cs typeface="Times New Roman" panose="02020603050405020304" pitchFamily="18" charset="0"/>
              </a:rPr>
              <a:t>.  They </a:t>
            </a:r>
            <a:r>
              <a:rPr lang="fr-FR" dirty="0" err="1" smtClean="0">
                <a:latin typeface="Times New Roman" panose="02020603050405020304" pitchFamily="18" charset="0"/>
                <a:cs typeface="Times New Roman" panose="02020603050405020304" pitchFamily="18" charset="0"/>
              </a:rPr>
              <a:t>prided</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themselves</a:t>
            </a:r>
            <a:r>
              <a:rPr lang="fr-FR" dirty="0" smtClean="0">
                <a:latin typeface="Times New Roman" panose="02020603050405020304" pitchFamily="18" charset="0"/>
                <a:cs typeface="Times New Roman" panose="02020603050405020304" pitchFamily="18" charset="0"/>
              </a:rPr>
              <a:t> on </a:t>
            </a:r>
            <a:r>
              <a:rPr lang="fr-FR" dirty="0" err="1" smtClean="0">
                <a:latin typeface="Times New Roman" panose="02020603050405020304" pitchFamily="18" charset="0"/>
                <a:cs typeface="Times New Roman" panose="02020603050405020304" pitchFamily="18" charset="0"/>
              </a:rPr>
              <a:t>their</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military</a:t>
            </a:r>
            <a:r>
              <a:rPr lang="fr-FR" dirty="0" smtClean="0">
                <a:latin typeface="Times New Roman" panose="02020603050405020304" pitchFamily="18" charset="0"/>
                <a:cs typeface="Times New Roman" panose="02020603050405020304" pitchFamily="18" charset="0"/>
              </a:rPr>
              <a:t> and </a:t>
            </a:r>
            <a:r>
              <a:rPr lang="fr-FR" dirty="0" err="1" smtClean="0">
                <a:latin typeface="Times New Roman" panose="02020603050405020304" pitchFamily="18" charset="0"/>
                <a:cs typeface="Times New Roman" panose="02020603050405020304" pitchFamily="18" charset="0"/>
              </a:rPr>
              <a:t>navy</a:t>
            </a:r>
            <a:r>
              <a:rPr lang="fr-FR" dirty="0" smtClean="0">
                <a:latin typeface="Times New Roman" panose="02020603050405020304" pitchFamily="18" charset="0"/>
                <a:cs typeface="Times New Roman" panose="02020603050405020304" pitchFamily="18" charset="0"/>
              </a:rPr>
              <a:t>, and expansive empire « the </a:t>
            </a:r>
            <a:r>
              <a:rPr lang="fr-FR" dirty="0" err="1" smtClean="0">
                <a:latin typeface="Times New Roman" panose="02020603050405020304" pitchFamily="18" charset="0"/>
                <a:cs typeface="Times New Roman" panose="02020603050405020304" pitchFamily="18" charset="0"/>
              </a:rPr>
              <a:t>sun</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never</a:t>
            </a:r>
            <a:r>
              <a:rPr lang="fr-FR" dirty="0" smtClean="0">
                <a:latin typeface="Times New Roman" panose="02020603050405020304" pitchFamily="18" charset="0"/>
                <a:cs typeface="Times New Roman" panose="02020603050405020304" pitchFamily="18" charset="0"/>
              </a:rPr>
              <a:t> sets on the British Empire.   At the time </a:t>
            </a:r>
            <a:r>
              <a:rPr lang="fr-FR" dirty="0" err="1" smtClean="0">
                <a:latin typeface="Times New Roman" panose="02020603050405020304" pitchFamily="18" charset="0"/>
                <a:cs typeface="Times New Roman" panose="02020603050405020304" pitchFamily="18" charset="0"/>
              </a:rPr>
              <a:t>military</a:t>
            </a:r>
            <a:r>
              <a:rPr lang="fr-FR" dirty="0" smtClean="0">
                <a:latin typeface="Times New Roman" panose="02020603050405020304" pitchFamily="18" charset="0"/>
                <a:cs typeface="Times New Roman" panose="02020603050405020304" pitchFamily="18" charset="0"/>
              </a:rPr>
              <a:t> service </a:t>
            </a:r>
            <a:r>
              <a:rPr lang="fr-FR" dirty="0" err="1" smtClean="0">
                <a:latin typeface="Times New Roman" panose="02020603050405020304" pitchFamily="18" charset="0"/>
                <a:cs typeface="Times New Roman" panose="02020603050405020304" pitchFamily="18" charset="0"/>
              </a:rPr>
              <a:t>was</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voluntary</a:t>
            </a:r>
            <a:r>
              <a:rPr lang="fr-FR" dirty="0" smtClean="0">
                <a:latin typeface="Times New Roman" panose="02020603050405020304" pitchFamily="18" charset="0"/>
                <a:cs typeface="Times New Roman" panose="02020603050405020304" pitchFamily="18" charset="0"/>
              </a:rPr>
              <a:t> and GB </a:t>
            </a:r>
            <a:r>
              <a:rPr lang="fr-FR" dirty="0" err="1" smtClean="0">
                <a:latin typeface="Times New Roman" panose="02020603050405020304" pitchFamily="18" charset="0"/>
                <a:cs typeface="Times New Roman" panose="02020603050405020304" pitchFamily="18" charset="0"/>
              </a:rPr>
              <a:t>had</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many</a:t>
            </a:r>
            <a:r>
              <a:rPr lang="fr-FR" dirty="0" smtClean="0">
                <a:latin typeface="Times New Roman" panose="02020603050405020304" pitchFamily="18" charset="0"/>
                <a:cs typeface="Times New Roman" panose="02020603050405020304" pitchFamily="18" charset="0"/>
              </a:rPr>
              <a:t> men. British men </a:t>
            </a:r>
            <a:r>
              <a:rPr lang="fr-FR" dirty="0" err="1" smtClean="0">
                <a:latin typeface="Times New Roman" panose="02020603050405020304" pitchFamily="18" charset="0"/>
                <a:cs typeface="Times New Roman" panose="02020603050405020304" pitchFamily="18" charset="0"/>
              </a:rPr>
              <a:t>were</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patriotic</a:t>
            </a:r>
            <a:r>
              <a:rPr lang="fr-FR" dirty="0" smtClean="0">
                <a:latin typeface="Times New Roman" panose="02020603050405020304" pitchFamily="18" charset="0"/>
                <a:cs typeface="Times New Roman" panose="02020603050405020304" pitchFamily="18" charset="0"/>
              </a:rPr>
              <a:t> and </a:t>
            </a:r>
            <a:r>
              <a:rPr lang="fr-FR" dirty="0" err="1" smtClean="0">
                <a:latin typeface="Times New Roman" panose="02020603050405020304" pitchFamily="18" charset="0"/>
                <a:cs typeface="Times New Roman" panose="02020603050405020304" pitchFamily="18" charset="0"/>
              </a:rPr>
              <a:t>proud</a:t>
            </a:r>
            <a:r>
              <a:rPr lang="fr-FR" dirty="0" smtClean="0">
                <a:latin typeface="Times New Roman" panose="02020603050405020304" pitchFamily="18" charset="0"/>
                <a:cs typeface="Times New Roman" panose="02020603050405020304" pitchFamily="18" charset="0"/>
              </a:rPr>
              <a:t> to </a:t>
            </a:r>
            <a:r>
              <a:rPr lang="fr-FR" dirty="0" err="1" smtClean="0">
                <a:latin typeface="Times New Roman" panose="02020603050405020304" pitchFamily="18" charset="0"/>
                <a:cs typeface="Times New Roman" panose="02020603050405020304" pitchFamily="18" charset="0"/>
              </a:rPr>
              <a:t>fight</a:t>
            </a:r>
            <a:r>
              <a:rPr lang="fr-FR" dirty="0" smtClean="0">
                <a:latin typeface="Times New Roman" panose="02020603050405020304" pitchFamily="18" charset="0"/>
                <a:cs typeface="Times New Roman" panose="02020603050405020304" pitchFamily="18" charset="0"/>
              </a:rPr>
              <a:t> for </a:t>
            </a:r>
            <a:r>
              <a:rPr lang="fr-FR" dirty="0" err="1" smtClean="0">
                <a:latin typeface="Times New Roman" panose="02020603050405020304" pitchFamily="18" charset="0"/>
                <a:cs typeface="Times New Roman" panose="02020603050405020304" pitchFamily="18" charset="0"/>
              </a:rPr>
              <a:t>their</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king</a:t>
            </a: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and country.</a:t>
            </a:r>
          </a:p>
          <a:p>
            <a:endParaRPr lang="en-CA" dirty="0"/>
          </a:p>
        </p:txBody>
      </p:sp>
    </p:spTree>
    <p:extLst>
      <p:ext uri="{BB962C8B-B14F-4D97-AF65-F5344CB8AC3E}">
        <p14:creationId xmlns:p14="http://schemas.microsoft.com/office/powerpoint/2010/main" val="1665428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Enters the war….game changer!</a:t>
            </a:r>
            <a:endParaRPr lang="en-US" dirty="0"/>
          </a:p>
        </p:txBody>
      </p:sp>
      <p:sp>
        <p:nvSpPr>
          <p:cNvPr id="3" name="Content Placeholder 2"/>
          <p:cNvSpPr>
            <a:spLocks noGrp="1"/>
          </p:cNvSpPr>
          <p:nvPr>
            <p:ph idx="1"/>
          </p:nvPr>
        </p:nvSpPr>
        <p:spPr/>
        <p:txBody>
          <a:bodyPr>
            <a:normAutofit/>
          </a:bodyPr>
          <a:lstStyle/>
          <a:p>
            <a:r>
              <a:rPr lang="en-US" sz="3200" dirty="0"/>
              <a:t>The United States entered the war because of the Germans' decision to resume the </a:t>
            </a:r>
            <a:r>
              <a:rPr lang="en-US" sz="3200" b="1" u="sng" dirty="0">
                <a:solidFill>
                  <a:srgbClr val="FF0000"/>
                </a:solidFill>
              </a:rPr>
              <a:t>policy of unrestricted submarine warfare</a:t>
            </a:r>
            <a:r>
              <a:rPr lang="en-US" sz="3200" b="1" dirty="0">
                <a:solidFill>
                  <a:srgbClr val="FF0000"/>
                </a:solidFill>
              </a:rPr>
              <a:t>,</a:t>
            </a:r>
            <a:r>
              <a:rPr lang="en-US" sz="3200" b="1" dirty="0"/>
              <a:t> </a:t>
            </a:r>
            <a:r>
              <a:rPr lang="en-US" sz="3200" dirty="0"/>
              <a:t>and the so-called </a:t>
            </a:r>
            <a:r>
              <a:rPr lang="en-US" sz="3200" dirty="0">
                <a:solidFill>
                  <a:srgbClr val="FF0000"/>
                </a:solidFill>
              </a:rPr>
              <a:t>"</a:t>
            </a:r>
            <a:r>
              <a:rPr lang="en-US" sz="3200" b="1" u="sng" dirty="0">
                <a:solidFill>
                  <a:srgbClr val="FF0000"/>
                </a:solidFill>
              </a:rPr>
              <a:t>Zimmerman telegram</a:t>
            </a:r>
            <a:r>
              <a:rPr lang="en-US" sz="3200" dirty="0">
                <a:solidFill>
                  <a:srgbClr val="FF0000"/>
                </a:solidFill>
              </a:rPr>
              <a:t>," </a:t>
            </a:r>
            <a:r>
              <a:rPr lang="en-US" sz="3200" dirty="0"/>
              <a:t>intercepted by the British, in which Germany floated the idea of an alliance with Mexico.</a:t>
            </a:r>
          </a:p>
        </p:txBody>
      </p:sp>
    </p:spTree>
    <p:extLst>
      <p:ext uri="{BB962C8B-B14F-4D97-AF65-F5344CB8AC3E}">
        <p14:creationId xmlns:p14="http://schemas.microsoft.com/office/powerpoint/2010/main" val="35651108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 of the Lusitania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055" y="1989614"/>
            <a:ext cx="5734050" cy="4114800"/>
          </a:xfrm>
        </p:spPr>
      </p:pic>
    </p:spTree>
    <p:extLst>
      <p:ext uri="{BB962C8B-B14F-4D97-AF65-F5344CB8AC3E}">
        <p14:creationId xmlns:p14="http://schemas.microsoft.com/office/powerpoint/2010/main" val="930091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Zimmerman Telegram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3920" y="1486694"/>
            <a:ext cx="6019799" cy="4897464"/>
          </a:xfrm>
        </p:spPr>
      </p:pic>
      <p:sp>
        <p:nvSpPr>
          <p:cNvPr id="5" name="TextBox 4"/>
          <p:cNvSpPr txBox="1"/>
          <p:nvPr/>
        </p:nvSpPr>
        <p:spPr>
          <a:xfrm>
            <a:off x="7620000" y="1219200"/>
            <a:ext cx="405384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463573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WWI: Impact on Canada</a:t>
            </a:r>
            <a:endParaRPr lang="en-CA" dirty="0"/>
          </a:p>
        </p:txBody>
      </p:sp>
      <p:sp>
        <p:nvSpPr>
          <p:cNvPr id="3" name="Content Placeholder 2"/>
          <p:cNvSpPr>
            <a:spLocks noGrp="1"/>
          </p:cNvSpPr>
          <p:nvPr>
            <p:ph idx="1"/>
          </p:nvPr>
        </p:nvSpPr>
        <p:spPr/>
        <p:txBody>
          <a:bodyPr/>
          <a:lstStyle/>
          <a:p>
            <a:r>
              <a:rPr lang="en-CA" dirty="0"/>
              <a:t>S</a:t>
            </a:r>
            <a:r>
              <a:rPr lang="en-CA" dirty="0" smtClean="0"/>
              <a:t>ocial </a:t>
            </a:r>
            <a:r>
              <a:rPr lang="en-CA" dirty="0"/>
              <a:t>(change in the status of women)</a:t>
            </a:r>
          </a:p>
          <a:p>
            <a:r>
              <a:rPr lang="en-CA" dirty="0"/>
              <a:t>E</a:t>
            </a:r>
            <a:r>
              <a:rPr lang="en-CA" dirty="0" smtClean="0"/>
              <a:t>conomic </a:t>
            </a:r>
            <a:r>
              <a:rPr lang="en-CA" dirty="0"/>
              <a:t>(stimulation of Canadian industry)</a:t>
            </a:r>
          </a:p>
          <a:p>
            <a:r>
              <a:rPr lang="en-CA" dirty="0"/>
              <a:t>P</a:t>
            </a:r>
            <a:r>
              <a:rPr lang="en-CA" dirty="0" smtClean="0"/>
              <a:t>olitical </a:t>
            </a:r>
            <a:r>
              <a:rPr lang="en-CA" dirty="0"/>
              <a:t>(greater Canadian role in international relations)</a:t>
            </a:r>
          </a:p>
          <a:p>
            <a:endParaRPr lang="en-CA" dirty="0"/>
          </a:p>
        </p:txBody>
      </p:sp>
    </p:spTree>
    <p:extLst>
      <p:ext uri="{BB962C8B-B14F-4D97-AF65-F5344CB8AC3E}">
        <p14:creationId xmlns:p14="http://schemas.microsoft.com/office/powerpoint/2010/main" val="37970330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a:t>
            </a:r>
            <a:r>
              <a:rPr lang="en-CA" dirty="0"/>
              <a:t>(change in the status of women)</a:t>
            </a:r>
            <a:br>
              <a:rPr lang="en-CA" dirty="0"/>
            </a:br>
            <a:endParaRPr lang="en-CA" dirty="0"/>
          </a:p>
        </p:txBody>
      </p:sp>
      <p:sp>
        <p:nvSpPr>
          <p:cNvPr id="3" name="Content Placeholder 2"/>
          <p:cNvSpPr>
            <a:spLocks noGrp="1"/>
          </p:cNvSpPr>
          <p:nvPr>
            <p:ph idx="1"/>
          </p:nvPr>
        </p:nvSpPr>
        <p:spPr>
          <a:xfrm>
            <a:off x="256673" y="1299412"/>
            <a:ext cx="11790947" cy="5406188"/>
          </a:xfrm>
        </p:spPr>
        <p:txBody>
          <a:bodyPr>
            <a:normAutofit fontScale="77500" lnSpcReduction="20000"/>
          </a:bodyPr>
          <a:lstStyle/>
          <a:p>
            <a:r>
              <a:rPr lang="en-CA" dirty="0"/>
              <a:t>In 1917, amidst the tremendous reconfiguration of labour practices on the home front, the movement for women’s suffrage won a major victory with the passage of the Wartime Elections </a:t>
            </a:r>
            <a:r>
              <a:rPr lang="en-CA" dirty="0" smtClean="0"/>
              <a:t>Act, which granted some women the right to vote in federal elections. Suffrage at this time was limited to women working in the armed forces and the wives, mothers and sisters of soldiers overseas. </a:t>
            </a:r>
            <a:endParaRPr lang="en-CA" dirty="0"/>
          </a:p>
          <a:p>
            <a:r>
              <a:rPr lang="en-CA" dirty="0"/>
              <a:t>D</a:t>
            </a:r>
            <a:r>
              <a:rPr lang="en-CA" dirty="0" smtClean="0"/>
              <a:t>uring </a:t>
            </a:r>
            <a:r>
              <a:rPr lang="en-CA" dirty="0"/>
              <a:t>the First and Second World Wars </a:t>
            </a:r>
            <a:r>
              <a:rPr lang="en-CA" dirty="0" smtClean="0"/>
              <a:t>women </a:t>
            </a:r>
            <a:r>
              <a:rPr lang="en-CA" dirty="0"/>
              <a:t>entered the munitions industry </a:t>
            </a:r>
            <a:r>
              <a:rPr lang="en-CA" dirty="0" err="1"/>
              <a:t>en</a:t>
            </a:r>
            <a:r>
              <a:rPr lang="en-CA" dirty="0"/>
              <a:t> masse. According to the Imperial Munitions Board, about 35,000 women worked in munitions factories in Ontario and Québec during the First World War. </a:t>
            </a:r>
          </a:p>
          <a:p>
            <a:r>
              <a:rPr lang="en-CA" dirty="0"/>
              <a:t>Women also worked to ensure a thriving home economy. During the First and Second World Wars, they produced and conserved food; raised funds to finance hospitals, ambulances, hostels and aircraft; and volunteered their services inside and outside the country. Many women also joined such public service organizations as the Federated Women's Institutes of Canada, the Imperial Order Daughters of the Empire, the Young Women's Christian Association and the Canadian Red Cross Society. </a:t>
            </a:r>
          </a:p>
          <a:p>
            <a:r>
              <a:rPr lang="en-CA" dirty="0"/>
              <a:t>Whatever the </a:t>
            </a:r>
            <a:r>
              <a:rPr lang="en-CA" dirty="0" smtClean="0"/>
              <a:t>conventional </a:t>
            </a:r>
            <a:r>
              <a:rPr lang="en-CA" dirty="0"/>
              <a:t>role for women in the social order, war required the full scope of Canada’s human resources. At the same time, the temporary nature of women's contributions during the First and Second World Wars ensured that their wartime efforts did not challenge the established system and that they reverted to conventional female roles after hostilities ended. In war, women's labour was essential, but in peace it was expendable. </a:t>
            </a:r>
          </a:p>
          <a:p>
            <a:r>
              <a:rPr lang="en-CA" dirty="0" smtClean="0"/>
              <a:t>Despite </a:t>
            </a:r>
            <a:r>
              <a:rPr lang="en-CA" dirty="0"/>
              <a:t>women’s contributions to Canada’s military efforts in the 20th century, they were not allowed full entry into the armed forces until the late 1980s</a:t>
            </a:r>
          </a:p>
          <a:p>
            <a:endParaRPr lang="en-CA" dirty="0"/>
          </a:p>
        </p:txBody>
      </p:sp>
    </p:spTree>
    <p:extLst>
      <p:ext uri="{BB962C8B-B14F-4D97-AF65-F5344CB8AC3E}">
        <p14:creationId xmlns:p14="http://schemas.microsoft.com/office/powerpoint/2010/main" val="30877622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21" y="45076"/>
            <a:ext cx="594991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114" y="-62899"/>
            <a:ext cx="4876800" cy="34808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830" y="2215437"/>
            <a:ext cx="3030039" cy="45800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765" y="66483"/>
            <a:ext cx="2667000" cy="2857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38" y="3785395"/>
            <a:ext cx="5391927" cy="30726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9382" y="2603278"/>
            <a:ext cx="3143045" cy="4143105"/>
          </a:xfrm>
          <a:prstGeom prst="rect">
            <a:avLst/>
          </a:prstGeom>
        </p:spPr>
      </p:pic>
    </p:spTree>
    <p:extLst>
      <p:ext uri="{BB962C8B-B14F-4D97-AF65-F5344CB8AC3E}">
        <p14:creationId xmlns:p14="http://schemas.microsoft.com/office/powerpoint/2010/main" val="26232863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a:t>
            </a:r>
            <a:r>
              <a:rPr lang="en-CA" dirty="0"/>
              <a:t>(stimulation of Canadian industry)</a:t>
            </a:r>
            <a:br>
              <a:rPr lang="en-CA" dirty="0"/>
            </a:br>
            <a:endParaRPr lang="en-CA" dirty="0"/>
          </a:p>
        </p:txBody>
      </p:sp>
      <p:sp>
        <p:nvSpPr>
          <p:cNvPr id="3" name="Content Placeholder 2"/>
          <p:cNvSpPr>
            <a:spLocks noGrp="1"/>
          </p:cNvSpPr>
          <p:nvPr>
            <p:ph idx="1"/>
          </p:nvPr>
        </p:nvSpPr>
        <p:spPr>
          <a:xfrm>
            <a:off x="145279" y="1247686"/>
            <a:ext cx="11861562" cy="5469308"/>
          </a:xfrm>
        </p:spPr>
        <p:txBody>
          <a:bodyPr>
            <a:normAutofit fontScale="85000" lnSpcReduction="10000"/>
          </a:bodyPr>
          <a:lstStyle/>
          <a:p>
            <a:r>
              <a:rPr lang="en-CA" dirty="0"/>
              <a:t>At first the war hurt a troubled economy, increasing unemployment and making it hard for Canada's new, debt-ridden transcontinental </a:t>
            </a:r>
            <a:r>
              <a:rPr lang="en-CA" dirty="0" smtClean="0"/>
              <a:t>railways to </a:t>
            </a:r>
            <a:r>
              <a:rPr lang="en-CA" dirty="0"/>
              <a:t>find credit. Far from ending the pre-war economic recession, the war’s outbreak at first worsened it, with layoffs, contract cancellations, and severe cutbacks in the already-troubled railway industry.</a:t>
            </a:r>
            <a:endParaRPr lang="en-CA" dirty="0" smtClean="0"/>
          </a:p>
          <a:p>
            <a:r>
              <a:rPr lang="en-CA" dirty="0" smtClean="0"/>
              <a:t>By 1915 military </a:t>
            </a:r>
            <a:r>
              <a:rPr lang="en-CA" dirty="0"/>
              <a:t>spending equaled the entire government expenditure of 1913. Minister of Finance Thomas White opposed raising taxes. Since Britain could not afford to lend to Canada, White turned to the US. </a:t>
            </a:r>
          </a:p>
          <a:p>
            <a:r>
              <a:rPr lang="en-CA" dirty="0"/>
              <a:t>Also, despite the belief that Canadians would never lend to their own government, White had to take the risk. In 1915 he asked for $50 million; he got $100 million. In 1917 the government's Victory Loan campaign began raising huge sums from ordinary citizens for the first time. Canada's war effort was financed mainly by borrowing. Between 1913 and 1918 the national debt rose from $463 million to $2.46 billion. </a:t>
            </a:r>
          </a:p>
          <a:p>
            <a:r>
              <a:rPr lang="en-CA" dirty="0"/>
              <a:t>Canada's economic burden would have been unbearable without huge exports of wheat, timber and munitions. A prewar crop failure had been a warning to prairie farmers of future droughts, but a bumper crop in 1915 and soaring prices banished caution. Since many farm labourers had joined the Army, farmers began to complain of a labour shortage. It was hoped that factories shut down by the recession would profit from the war. </a:t>
            </a:r>
          </a:p>
        </p:txBody>
      </p:sp>
    </p:spTree>
    <p:extLst>
      <p:ext uri="{BB962C8B-B14F-4D97-AF65-F5344CB8AC3E}">
        <p14:creationId xmlns:p14="http://schemas.microsoft.com/office/powerpoint/2010/main" val="39769275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4512" y="539767"/>
            <a:ext cx="3940994" cy="6124306"/>
          </a:xfrm>
        </p:spPr>
      </p:pic>
    </p:spTree>
    <p:extLst>
      <p:ext uri="{BB962C8B-B14F-4D97-AF65-F5344CB8AC3E}">
        <p14:creationId xmlns:p14="http://schemas.microsoft.com/office/powerpoint/2010/main" val="2065935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Political </a:t>
            </a:r>
            <a:r>
              <a:rPr lang="en-CA" dirty="0"/>
              <a:t>(greater Canadian role in international relations)</a:t>
            </a:r>
            <a:br>
              <a:rPr lang="en-CA" dirty="0"/>
            </a:br>
            <a:endParaRPr lang="en-CA" dirty="0"/>
          </a:p>
        </p:txBody>
      </p:sp>
      <p:sp>
        <p:nvSpPr>
          <p:cNvPr id="3" name="Content Placeholder 2"/>
          <p:cNvSpPr>
            <a:spLocks noGrp="1"/>
          </p:cNvSpPr>
          <p:nvPr>
            <p:ph idx="1"/>
          </p:nvPr>
        </p:nvSpPr>
        <p:spPr>
          <a:xfrm>
            <a:off x="247827" y="1469877"/>
            <a:ext cx="11750467" cy="5230026"/>
          </a:xfrm>
        </p:spPr>
        <p:txBody>
          <a:bodyPr>
            <a:normAutofit fontScale="85000" lnSpcReduction="20000"/>
          </a:bodyPr>
          <a:lstStyle/>
          <a:p>
            <a:r>
              <a:rPr lang="en-CA" dirty="0"/>
              <a:t>Canada emerged from the First World War a proud, victorious nation with newfound standing in the world. It also emerged grieving and divided, forever changed by the war’s unprecedented exertions and horrific </a:t>
            </a:r>
            <a:r>
              <a:rPr lang="en-CA" dirty="0" smtClean="0"/>
              <a:t>costs.</a:t>
            </a:r>
            <a:endParaRPr lang="en-CA" dirty="0"/>
          </a:p>
          <a:p>
            <a:r>
              <a:rPr lang="en-CA" dirty="0" smtClean="0"/>
              <a:t>61,000 Canadians were dead</a:t>
            </a:r>
            <a:r>
              <a:rPr lang="en-CA" dirty="0"/>
              <a:t>. Many more returned from the conflict mutilated in mind or body. The survivors found that almost every facet of Canadian life, from the length of skirts to the value of money, had been transformed by the war years. </a:t>
            </a:r>
          </a:p>
          <a:p>
            <a:r>
              <a:rPr lang="en-CA" dirty="0"/>
              <a:t>Overseas, Canada's soldiers had struggled to achieve, and had won, a considerable degree of autonomy from British control. </a:t>
            </a:r>
            <a:endParaRPr lang="en-CA" dirty="0" smtClean="0"/>
          </a:p>
          <a:p>
            <a:r>
              <a:rPr lang="en-CA" dirty="0" smtClean="0"/>
              <a:t>Canada's </a:t>
            </a:r>
            <a:r>
              <a:rPr lang="en-CA" dirty="0"/>
              <a:t>direct reward for her sacrifices was a </a:t>
            </a:r>
            <a:r>
              <a:rPr lang="en-CA" dirty="0" smtClean="0"/>
              <a:t>presence </a:t>
            </a:r>
            <a:r>
              <a:rPr lang="en-CA" dirty="0"/>
              <a:t>at the Versailles conference and a seat in the new League of Nations. </a:t>
            </a:r>
            <a:endParaRPr lang="en-CA" dirty="0" smtClean="0"/>
          </a:p>
          <a:p>
            <a:r>
              <a:rPr lang="en-CA" dirty="0"/>
              <a:t>Despite the social and political challenges of the post-war, most Canadians also emerged from the struggle believing they had done important and difficult things together. Their primary fighting force at the front, the Canadian Corps, had achieved a first-class reputation as one of the most effective formations on the Western Front. Their generals and politicians had played an obvious role in victory, and the country itself enjoyed an international standing that few observers in 1914 could have </a:t>
            </a:r>
            <a:r>
              <a:rPr lang="en-CA" dirty="0" smtClean="0"/>
              <a:t>predicted.</a:t>
            </a:r>
            <a:endParaRPr lang="en-CA" dirty="0"/>
          </a:p>
        </p:txBody>
      </p:sp>
    </p:spTree>
    <p:extLst>
      <p:ext uri="{BB962C8B-B14F-4D97-AF65-F5344CB8AC3E}">
        <p14:creationId xmlns:p14="http://schemas.microsoft.com/office/powerpoint/2010/main" val="21891436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Cost of WWI</a:t>
            </a:r>
            <a:endParaRPr lang="en-CA" dirty="0"/>
          </a:p>
        </p:txBody>
      </p:sp>
      <p:sp>
        <p:nvSpPr>
          <p:cNvPr id="3" name="Content Placeholder 2"/>
          <p:cNvSpPr>
            <a:spLocks noGrp="1"/>
          </p:cNvSpPr>
          <p:nvPr>
            <p:ph idx="1"/>
          </p:nvPr>
        </p:nvSpPr>
        <p:spPr>
          <a:xfrm>
            <a:off x="705853" y="1572126"/>
            <a:ext cx="10892589" cy="4940969"/>
          </a:xfrm>
        </p:spPr>
        <p:txBody>
          <a:bodyPr>
            <a:normAutofit/>
          </a:bodyPr>
          <a:lstStyle/>
          <a:p>
            <a:r>
              <a:rPr lang="en-CA" sz="3200" dirty="0" smtClean="0"/>
              <a:t>10 Million lives lost</a:t>
            </a:r>
          </a:p>
          <a:p>
            <a:r>
              <a:rPr lang="en-CA" sz="3200" dirty="0" smtClean="0"/>
              <a:t>Financial costs estimated at $180 billion and another $150 billion in indirect costs.</a:t>
            </a:r>
          </a:p>
          <a:p>
            <a:r>
              <a:rPr lang="en-CA" sz="3200" dirty="0" smtClean="0"/>
              <a:t>The crumbling of 4 great empires (Hohenzollern Germany; Hapsburg Austria-Hungary; Romanov Russia and Ottoman Turkey)</a:t>
            </a:r>
          </a:p>
          <a:p>
            <a:r>
              <a:rPr lang="en-CA" sz="3200" dirty="0" smtClean="0"/>
              <a:t>Much of Europe (particularly the Western Front- France and Belgium were destroyed by the 4 years of trench warfare).</a:t>
            </a:r>
          </a:p>
          <a:p>
            <a:r>
              <a:rPr lang="en-CA" sz="3200" dirty="0" smtClean="0"/>
              <a:t>Europeans were traumatized</a:t>
            </a:r>
            <a:endParaRPr lang="en-CA" sz="3200" dirty="0"/>
          </a:p>
        </p:txBody>
      </p:sp>
    </p:spTree>
    <p:extLst>
      <p:ext uri="{BB962C8B-B14F-4D97-AF65-F5344CB8AC3E}">
        <p14:creationId xmlns:p14="http://schemas.microsoft.com/office/powerpoint/2010/main" val="3076517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9813</Words>
  <Application>Microsoft Office PowerPoint</Application>
  <PresentationFormat>Widescreen</PresentationFormat>
  <Paragraphs>481</Paragraphs>
  <Slides>119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119</vt:i4>
      </vt:variant>
    </vt:vector>
  </HeadingPairs>
  <TitlesOfParts>
    <vt:vector size="124" baseType="lpstr">
      <vt:lpstr>Arial</vt:lpstr>
      <vt:lpstr>Calibri</vt:lpstr>
      <vt:lpstr>Calibri Light</vt:lpstr>
      <vt:lpstr>Times New Roman</vt:lpstr>
      <vt:lpstr>Office Theme</vt:lpstr>
      <vt:lpstr>World History: Unit 1 WWI</vt:lpstr>
      <vt:lpstr>PowerPoint Presentation</vt:lpstr>
      <vt:lpstr>The Main Causes of WWI</vt:lpstr>
      <vt:lpstr>Nationalism</vt:lpstr>
      <vt:lpstr>French Nationalism</vt:lpstr>
      <vt:lpstr>German Nationalism</vt:lpstr>
      <vt:lpstr>Austro-Hungarian Nationalism</vt:lpstr>
      <vt:lpstr>Pan Slavism</vt:lpstr>
      <vt:lpstr>British Nationalism</vt:lpstr>
      <vt:lpstr>Pax Britannia</vt:lpstr>
      <vt:lpstr>#fightforyourright</vt:lpstr>
      <vt:lpstr>Nationalism</vt:lpstr>
      <vt:lpstr>People went crazy for what?</vt:lpstr>
      <vt:lpstr>Interpret the source: What does this cartoon say about nationalism?</vt:lpstr>
      <vt:lpstr>Unit 1: Alliances and Treaties</vt:lpstr>
      <vt:lpstr>PowerPoint Presentation</vt:lpstr>
      <vt:lpstr>Dual Alliance</vt:lpstr>
      <vt:lpstr>Reinsurance Treaty</vt:lpstr>
      <vt:lpstr>Franco-Russian alliance</vt:lpstr>
      <vt:lpstr>Triple Alliance</vt:lpstr>
      <vt:lpstr>Triple Entente</vt:lpstr>
      <vt:lpstr>Economic Rivalry</vt:lpstr>
      <vt:lpstr>The Arms Race</vt:lpstr>
      <vt:lpstr>The Balkans</vt:lpstr>
      <vt:lpstr>PowerPoint Presentation</vt:lpstr>
      <vt:lpstr>PowerPoint Presentation</vt:lpstr>
      <vt:lpstr>Background info</vt:lpstr>
      <vt:lpstr>PowerPoint Presentation</vt:lpstr>
      <vt:lpstr>PowerPoint Presentation</vt:lpstr>
      <vt:lpstr>Germany, France, Russia, Austria-Hungary, and Britain attempting to keep the lid on the simmering cauldron of imperialist and nationalist tensions in the Balkans to prevent a general European war. They were successful in 1912 and 1913 but did not succeed in 1914.  </vt:lpstr>
      <vt:lpstr>The Balkan Summary</vt:lpstr>
      <vt:lpstr>Germany’s Blank Cheque to Austria</vt:lpstr>
      <vt:lpstr>Timeline of major steps to WW1</vt:lpstr>
      <vt:lpstr>Timeline of major steps to WW1</vt:lpstr>
      <vt:lpstr>German and British attitudes  on the eve of WWI</vt:lpstr>
      <vt:lpstr>PowerPoint Presentation</vt:lpstr>
      <vt:lpstr>PowerPoint Presentation</vt:lpstr>
      <vt:lpstr>PowerPoint Presentation</vt:lpstr>
      <vt:lpstr>PowerPoint Presentation</vt:lpstr>
      <vt:lpstr>The Schlieffen Plan</vt:lpstr>
      <vt:lpstr>PowerPoint Presentation</vt:lpstr>
      <vt:lpstr>The Schlieffen Plan Video</vt:lpstr>
      <vt:lpstr>Plan XVII</vt:lpstr>
      <vt:lpstr>The Nations prepare for a much longer war than first expected…..</vt:lpstr>
      <vt:lpstr>Instead of a short war, WWI becomes the war of attrition</vt:lpstr>
      <vt:lpstr>Trench Warfare</vt:lpstr>
      <vt:lpstr>Trench warfare creates a stalemate on the Western Front</vt:lpstr>
      <vt:lpstr>Stalemate on the Western Front</vt:lpstr>
      <vt:lpstr>Stalemate on the Western Front</vt:lpstr>
      <vt:lpstr>Trench Warfare</vt:lpstr>
      <vt:lpstr>Check out this site on trench warfare!</vt:lpstr>
      <vt:lpstr>PowerPoint Presentation</vt:lpstr>
      <vt:lpstr>PowerPoint Presentation</vt:lpstr>
      <vt:lpstr>Trench Warfare</vt:lpstr>
      <vt:lpstr>Western Front: North Sea (Belgium)to Switzerland</vt:lpstr>
      <vt:lpstr>Eastern Front: Baltic Sea to Black Sea </vt:lpstr>
      <vt:lpstr>PowerPoint Presentation</vt:lpstr>
      <vt:lpstr>PowerPoint Presentation</vt:lpstr>
      <vt:lpstr>Major Battles</vt:lpstr>
      <vt:lpstr>Battle of the Marne 1914</vt:lpstr>
      <vt:lpstr> Battle of Tannenberg</vt:lpstr>
      <vt:lpstr>Battle of Tannenberg (artistic representation)</vt:lpstr>
      <vt:lpstr>Battle of Ypres </vt:lpstr>
      <vt:lpstr>Battle of the Somme</vt:lpstr>
      <vt:lpstr>Somme failure for the Allies</vt:lpstr>
      <vt:lpstr>PowerPoint Presentation</vt:lpstr>
      <vt:lpstr>Battle of Beaumont Hamel</vt:lpstr>
      <vt:lpstr>Battle of Beaumont Hamel</vt:lpstr>
      <vt:lpstr>PowerPoint Presentation</vt:lpstr>
      <vt:lpstr>Passchendaele</vt:lpstr>
      <vt:lpstr>PowerPoint Presentation</vt:lpstr>
      <vt:lpstr>Battle of Vimy Ridge</vt:lpstr>
      <vt:lpstr>PowerPoint Presentation</vt:lpstr>
      <vt:lpstr>2nd Battle of the Marne 1918</vt:lpstr>
      <vt:lpstr>The Russians Leave the War</vt:lpstr>
      <vt:lpstr>Treaty of Brest-Litovsk </vt:lpstr>
      <vt:lpstr>PowerPoint Presentation</vt:lpstr>
      <vt:lpstr>WWI: Technology</vt:lpstr>
      <vt:lpstr>Technology: Gas</vt:lpstr>
      <vt:lpstr>PowerPoint Presentation</vt:lpstr>
      <vt:lpstr>Technology 2: Tanks</vt:lpstr>
      <vt:lpstr>PowerPoint Presentation</vt:lpstr>
      <vt:lpstr>Technology 3: Machine Guns</vt:lpstr>
      <vt:lpstr>Technology 4: Aircraft and Aircraft Carriers</vt:lpstr>
      <vt:lpstr>PowerPoint Presentation</vt:lpstr>
      <vt:lpstr>Technology 5: Submarines</vt:lpstr>
      <vt:lpstr>Weapons of war (1914-1918)</vt:lpstr>
      <vt:lpstr>War on the 2 Fronts</vt:lpstr>
      <vt:lpstr>PowerPoint Presentation</vt:lpstr>
      <vt:lpstr>The US Enters the war….game changer!</vt:lpstr>
      <vt:lpstr>Sinking of the Lusitania</vt:lpstr>
      <vt:lpstr>Zimmerman Telegram</vt:lpstr>
      <vt:lpstr>WWI: Impact on Canada</vt:lpstr>
      <vt:lpstr>Social (change in the status of women) </vt:lpstr>
      <vt:lpstr>PowerPoint Presentation</vt:lpstr>
      <vt:lpstr>Economic (stimulation of Canadian industry) </vt:lpstr>
      <vt:lpstr>PowerPoint Presentation</vt:lpstr>
      <vt:lpstr>Political (greater Canadian role in international relations) </vt:lpstr>
      <vt:lpstr>The Cost of WWI</vt:lpstr>
      <vt:lpstr>Responsibility of WWI</vt:lpstr>
      <vt:lpstr>“He (Kaiser Wilhelm II) has ruined his country.  I look upon him as the greatest criminal known for having plunged the world into this ghastly war which has lasted for over 4 years and 3 months with all its misery”          -King George V of Great Britain, Nov. 1918.</vt:lpstr>
      <vt:lpstr>PowerPoint Presentation</vt:lpstr>
      <vt:lpstr>PowerPoint Presentation</vt:lpstr>
      <vt:lpstr>Wilson’s Fourteen Points</vt:lpstr>
      <vt:lpstr>PowerPoint Presentation</vt:lpstr>
      <vt:lpstr>Paris Peace Conference</vt:lpstr>
      <vt:lpstr>PowerPoint Presentation</vt:lpstr>
      <vt:lpstr>The Treaty of Versailles</vt:lpstr>
      <vt:lpstr>PowerPoint Presentation</vt:lpstr>
      <vt:lpstr>Was it a just treaty?</vt:lpstr>
      <vt:lpstr>The League of Nations</vt:lpstr>
      <vt:lpstr>The League of Nations</vt:lpstr>
      <vt:lpstr>Hall of Mirrors in Versailles where the Peace treaty was signed</vt:lpstr>
      <vt:lpstr>The Impact of the Treaty of Versailles on Germany</vt:lpstr>
      <vt:lpstr>PowerPoint Presentation</vt:lpstr>
      <vt:lpstr>PowerPoint Presentation</vt:lpstr>
      <vt:lpstr>PowerPoint Presentation</vt:lpstr>
      <vt:lpstr>A new radical government that could return Germany to her former glory….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Trench warfare</dc:title>
  <dc:creator>masivak</dc:creator>
  <cp:lastModifiedBy>letsell</cp:lastModifiedBy>
  <cp:revision>101</cp:revision>
  <cp:lastPrinted>2015-11-01T19:06:58Z</cp:lastPrinted>
  <dcterms:created xsi:type="dcterms:W3CDTF">2015-09-11T13:20:38Z</dcterms:created>
  <dcterms:modified xsi:type="dcterms:W3CDTF">2016-10-31T14:34:28Z</dcterms:modified>
</cp:coreProperties>
</file>