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9" r:id="rId21"/>
    <p:sldId id="278" r:id="rId22"/>
    <p:sldId id="280" r:id="rId23"/>
    <p:sldId id="281" r:id="rId24"/>
    <p:sldId id="282" r:id="rId25"/>
    <p:sldId id="275" r:id="rId26"/>
    <p:sldId id="276" r:id="rId27"/>
    <p:sldId id="277"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4" autoAdjust="0"/>
    <p:restoredTop sz="94660"/>
  </p:normalViewPr>
  <p:slideViewPr>
    <p:cSldViewPr>
      <p:cViewPr varScale="1">
        <p:scale>
          <a:sx n="87" d="100"/>
          <a:sy n="87" d="100"/>
        </p:scale>
        <p:origin x="1110"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257782-0E36-49CF-9883-07DE9C907CF1}" type="datetimeFigureOut">
              <a:rPr lang="en-CA" smtClean="0"/>
              <a:t>09/05/2016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5CA75A-8BC9-4522-B674-378D4E44C145}" type="slidenum">
              <a:rPr lang="en-CA" smtClean="0"/>
              <a:t>‹#›</a:t>
            </a:fld>
            <a:endParaRPr lang="en-CA"/>
          </a:p>
        </p:txBody>
      </p:sp>
    </p:spTree>
    <p:extLst>
      <p:ext uri="{BB962C8B-B14F-4D97-AF65-F5344CB8AC3E}">
        <p14:creationId xmlns:p14="http://schemas.microsoft.com/office/powerpoint/2010/main" val="221298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257782-0E36-49CF-9883-07DE9C907CF1}" type="datetimeFigureOut">
              <a:rPr lang="en-CA" smtClean="0"/>
              <a:t>09/05/2016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45CA75A-8BC9-4522-B674-378D4E44C145}" type="slidenum">
              <a:rPr lang="en-CA" smtClean="0"/>
              <a:t>‹#›</a:t>
            </a:fld>
            <a:endParaRPr lang="en-CA"/>
          </a:p>
        </p:txBody>
      </p:sp>
    </p:spTree>
    <p:extLst>
      <p:ext uri="{BB962C8B-B14F-4D97-AF65-F5344CB8AC3E}">
        <p14:creationId xmlns:p14="http://schemas.microsoft.com/office/powerpoint/2010/main" val="3445690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257782-0E36-49CF-9883-07DE9C907CF1}" type="datetimeFigureOut">
              <a:rPr lang="en-CA" smtClean="0"/>
              <a:t>09/05/2016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5CA75A-8BC9-4522-B674-378D4E44C145}" type="slidenum">
              <a:rPr lang="en-CA" smtClean="0"/>
              <a:t>‹#›</a:t>
            </a:fld>
            <a:endParaRPr lang="en-CA"/>
          </a:p>
        </p:txBody>
      </p:sp>
    </p:spTree>
    <p:extLst>
      <p:ext uri="{BB962C8B-B14F-4D97-AF65-F5344CB8AC3E}">
        <p14:creationId xmlns:p14="http://schemas.microsoft.com/office/powerpoint/2010/main" val="3485871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257782-0E36-49CF-9883-07DE9C907CF1}" type="datetimeFigureOut">
              <a:rPr lang="en-CA" smtClean="0"/>
              <a:t>09/05/2016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5CA75A-8BC9-4522-B674-378D4E44C145}" type="slidenum">
              <a:rPr lang="en-CA" smtClean="0"/>
              <a:t>‹#›</a:t>
            </a:fld>
            <a:endParaRPr lang="en-CA"/>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338649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257782-0E36-49CF-9883-07DE9C907CF1}" type="datetimeFigureOut">
              <a:rPr lang="en-CA" smtClean="0"/>
              <a:t>09/05/2016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5CA75A-8BC9-4522-B674-378D4E44C145}" type="slidenum">
              <a:rPr lang="en-CA" smtClean="0"/>
              <a:t>‹#›</a:t>
            </a:fld>
            <a:endParaRPr lang="en-CA"/>
          </a:p>
        </p:txBody>
      </p:sp>
    </p:spTree>
    <p:extLst>
      <p:ext uri="{BB962C8B-B14F-4D97-AF65-F5344CB8AC3E}">
        <p14:creationId xmlns:p14="http://schemas.microsoft.com/office/powerpoint/2010/main" val="2022488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C257782-0E36-49CF-9883-07DE9C907CF1}" type="datetimeFigureOut">
              <a:rPr lang="en-CA" smtClean="0"/>
              <a:t>09/05/2016</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5CA75A-8BC9-4522-B674-378D4E44C145}" type="slidenum">
              <a:rPr lang="en-CA" smtClean="0"/>
              <a:t>‹#›</a:t>
            </a:fld>
            <a:endParaRPr lang="en-CA"/>
          </a:p>
        </p:txBody>
      </p:sp>
    </p:spTree>
    <p:extLst>
      <p:ext uri="{BB962C8B-B14F-4D97-AF65-F5344CB8AC3E}">
        <p14:creationId xmlns:p14="http://schemas.microsoft.com/office/powerpoint/2010/main" val="2756004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C257782-0E36-49CF-9883-07DE9C907CF1}" type="datetimeFigureOut">
              <a:rPr lang="en-CA" smtClean="0"/>
              <a:t>09/05/2016</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5CA75A-8BC9-4522-B674-378D4E44C145}" type="slidenum">
              <a:rPr lang="en-CA" smtClean="0"/>
              <a:t>‹#›</a:t>
            </a:fld>
            <a:endParaRPr lang="en-CA"/>
          </a:p>
        </p:txBody>
      </p:sp>
    </p:spTree>
    <p:extLst>
      <p:ext uri="{BB962C8B-B14F-4D97-AF65-F5344CB8AC3E}">
        <p14:creationId xmlns:p14="http://schemas.microsoft.com/office/powerpoint/2010/main" val="3258944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257782-0E36-49CF-9883-07DE9C907CF1}" type="datetimeFigureOut">
              <a:rPr lang="en-CA" smtClean="0"/>
              <a:t>09/05/2016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5CA75A-8BC9-4522-B674-378D4E44C145}" type="slidenum">
              <a:rPr lang="en-CA" smtClean="0"/>
              <a:t>‹#›</a:t>
            </a:fld>
            <a:endParaRPr lang="en-CA"/>
          </a:p>
        </p:txBody>
      </p:sp>
    </p:spTree>
    <p:extLst>
      <p:ext uri="{BB962C8B-B14F-4D97-AF65-F5344CB8AC3E}">
        <p14:creationId xmlns:p14="http://schemas.microsoft.com/office/powerpoint/2010/main" val="229968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257782-0E36-49CF-9883-07DE9C907CF1}" type="datetimeFigureOut">
              <a:rPr lang="en-CA" smtClean="0"/>
              <a:t>09/05/2016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5CA75A-8BC9-4522-B674-378D4E44C145}" type="slidenum">
              <a:rPr lang="en-CA" smtClean="0"/>
              <a:t>‹#›</a:t>
            </a:fld>
            <a:endParaRPr lang="en-CA"/>
          </a:p>
        </p:txBody>
      </p:sp>
    </p:spTree>
    <p:extLst>
      <p:ext uri="{BB962C8B-B14F-4D97-AF65-F5344CB8AC3E}">
        <p14:creationId xmlns:p14="http://schemas.microsoft.com/office/powerpoint/2010/main" val="304029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C257782-0E36-49CF-9883-07DE9C907CF1}" type="datetimeFigureOut">
              <a:rPr lang="en-CA" smtClean="0"/>
              <a:t>09/05/2016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5CA75A-8BC9-4522-B674-378D4E44C145}" type="slidenum">
              <a:rPr lang="en-CA" smtClean="0"/>
              <a:t>‹#›</a:t>
            </a:fld>
            <a:endParaRPr lang="en-CA"/>
          </a:p>
        </p:txBody>
      </p:sp>
    </p:spTree>
    <p:extLst>
      <p:ext uri="{BB962C8B-B14F-4D97-AF65-F5344CB8AC3E}">
        <p14:creationId xmlns:p14="http://schemas.microsoft.com/office/powerpoint/2010/main" val="234848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257782-0E36-49CF-9883-07DE9C907CF1}" type="datetimeFigureOut">
              <a:rPr lang="en-CA" smtClean="0"/>
              <a:t>09/05/2016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5CA75A-8BC9-4522-B674-378D4E44C145}" type="slidenum">
              <a:rPr lang="en-CA" smtClean="0"/>
              <a:t>‹#›</a:t>
            </a:fld>
            <a:endParaRPr lang="en-CA"/>
          </a:p>
        </p:txBody>
      </p:sp>
    </p:spTree>
    <p:extLst>
      <p:ext uri="{BB962C8B-B14F-4D97-AF65-F5344CB8AC3E}">
        <p14:creationId xmlns:p14="http://schemas.microsoft.com/office/powerpoint/2010/main" val="334463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257782-0E36-49CF-9883-07DE9C907CF1}" type="datetimeFigureOut">
              <a:rPr lang="en-CA" smtClean="0"/>
              <a:t>09/05/2016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45CA75A-8BC9-4522-B674-378D4E44C145}" type="slidenum">
              <a:rPr lang="en-CA" smtClean="0"/>
              <a:t>‹#›</a:t>
            </a:fld>
            <a:endParaRPr lang="en-CA"/>
          </a:p>
        </p:txBody>
      </p:sp>
    </p:spTree>
    <p:extLst>
      <p:ext uri="{BB962C8B-B14F-4D97-AF65-F5344CB8AC3E}">
        <p14:creationId xmlns:p14="http://schemas.microsoft.com/office/powerpoint/2010/main" val="245638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257782-0E36-49CF-9883-07DE9C907CF1}" type="datetimeFigureOut">
              <a:rPr lang="en-CA" smtClean="0"/>
              <a:t>09/05/2016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45CA75A-8BC9-4522-B674-378D4E44C145}" type="slidenum">
              <a:rPr lang="en-CA" smtClean="0"/>
              <a:t>‹#›</a:t>
            </a:fld>
            <a:endParaRPr lang="en-CA"/>
          </a:p>
        </p:txBody>
      </p:sp>
    </p:spTree>
    <p:extLst>
      <p:ext uri="{BB962C8B-B14F-4D97-AF65-F5344CB8AC3E}">
        <p14:creationId xmlns:p14="http://schemas.microsoft.com/office/powerpoint/2010/main" val="1366306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C257782-0E36-49CF-9883-07DE9C907CF1}" type="datetimeFigureOut">
              <a:rPr lang="en-CA" smtClean="0"/>
              <a:t>09/05/2016</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445CA75A-8BC9-4522-B674-378D4E44C145}" type="slidenum">
              <a:rPr lang="en-CA" smtClean="0"/>
              <a:t>‹#›</a:t>
            </a:fld>
            <a:endParaRPr lang="en-CA"/>
          </a:p>
        </p:txBody>
      </p:sp>
    </p:spTree>
    <p:extLst>
      <p:ext uri="{BB962C8B-B14F-4D97-AF65-F5344CB8AC3E}">
        <p14:creationId xmlns:p14="http://schemas.microsoft.com/office/powerpoint/2010/main" val="315349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C257782-0E36-49CF-9883-07DE9C907CF1}" type="datetimeFigureOut">
              <a:rPr lang="en-CA" smtClean="0"/>
              <a:t>09/05/2016</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445CA75A-8BC9-4522-B674-378D4E44C145}" type="slidenum">
              <a:rPr lang="en-CA" smtClean="0"/>
              <a:t>‹#›</a:t>
            </a:fld>
            <a:endParaRPr lang="en-CA"/>
          </a:p>
        </p:txBody>
      </p:sp>
    </p:spTree>
    <p:extLst>
      <p:ext uri="{BB962C8B-B14F-4D97-AF65-F5344CB8AC3E}">
        <p14:creationId xmlns:p14="http://schemas.microsoft.com/office/powerpoint/2010/main" val="393733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C257782-0E36-49CF-9883-07DE9C907CF1}" type="datetimeFigureOut">
              <a:rPr lang="en-CA" smtClean="0"/>
              <a:t>09/05/2016</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445CA75A-8BC9-4522-B674-378D4E44C145}" type="slidenum">
              <a:rPr lang="en-CA" smtClean="0"/>
              <a:t>‹#›</a:t>
            </a:fld>
            <a:endParaRPr lang="en-CA"/>
          </a:p>
        </p:txBody>
      </p:sp>
    </p:spTree>
    <p:extLst>
      <p:ext uri="{BB962C8B-B14F-4D97-AF65-F5344CB8AC3E}">
        <p14:creationId xmlns:p14="http://schemas.microsoft.com/office/powerpoint/2010/main" val="200505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257782-0E36-49CF-9883-07DE9C907CF1}" type="datetimeFigureOut">
              <a:rPr lang="en-CA" smtClean="0"/>
              <a:t>09/05/2016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45CA75A-8BC9-4522-B674-378D4E44C145}" type="slidenum">
              <a:rPr lang="en-CA" smtClean="0"/>
              <a:t>‹#›</a:t>
            </a:fld>
            <a:endParaRPr lang="en-CA"/>
          </a:p>
        </p:txBody>
      </p:sp>
    </p:spTree>
    <p:extLst>
      <p:ext uri="{BB962C8B-B14F-4D97-AF65-F5344CB8AC3E}">
        <p14:creationId xmlns:p14="http://schemas.microsoft.com/office/powerpoint/2010/main" val="360615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C257782-0E36-49CF-9883-07DE9C907CF1}" type="datetimeFigureOut">
              <a:rPr lang="en-CA" smtClean="0"/>
              <a:t>09/05/2016</a:t>
            </a:fld>
            <a:endParaRPr lang="en-CA"/>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45CA75A-8BC9-4522-B674-378D4E44C145}" type="slidenum">
              <a:rPr lang="en-CA" smtClean="0"/>
              <a:t>‹#›</a:t>
            </a:fld>
            <a:endParaRPr lang="en-CA"/>
          </a:p>
        </p:txBody>
      </p:sp>
    </p:spTree>
    <p:extLst>
      <p:ext uri="{BB962C8B-B14F-4D97-AF65-F5344CB8AC3E}">
        <p14:creationId xmlns:p14="http://schemas.microsoft.com/office/powerpoint/2010/main" val="3260487710"/>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204864"/>
            <a:ext cx="8229600" cy="1143000"/>
          </a:xfrm>
        </p:spPr>
        <p:txBody>
          <a:bodyPr>
            <a:normAutofit fontScale="90000"/>
          </a:bodyPr>
          <a:lstStyle/>
          <a:p>
            <a:r>
              <a:rPr lang="en-CA" dirty="0" smtClean="0"/>
              <a:t>Unit 5 (5.1) India, Africa, Egypt.  Nationalism and challenges post WW2</a:t>
            </a:r>
            <a:endParaRPr lang="en-CA" dirty="0"/>
          </a:p>
        </p:txBody>
      </p:sp>
    </p:spTree>
    <p:extLst>
      <p:ext uri="{BB962C8B-B14F-4D97-AF65-F5344CB8AC3E}">
        <p14:creationId xmlns:p14="http://schemas.microsoft.com/office/powerpoint/2010/main" val="1865313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Take the good with the bad</a:t>
            </a:r>
            <a:endParaRPr lang="en-CA" dirty="0"/>
          </a:p>
        </p:txBody>
      </p:sp>
      <p:sp>
        <p:nvSpPr>
          <p:cNvPr id="3" name="Content Placeholder 2"/>
          <p:cNvSpPr>
            <a:spLocks noGrp="1"/>
          </p:cNvSpPr>
          <p:nvPr>
            <p:ph idx="1"/>
          </p:nvPr>
        </p:nvSpPr>
        <p:spPr>
          <a:xfrm>
            <a:off x="827700" y="2052925"/>
            <a:ext cx="7776748" cy="4616435"/>
          </a:xfrm>
        </p:spPr>
        <p:txBody>
          <a:bodyPr>
            <a:noAutofit/>
          </a:bodyPr>
          <a:lstStyle/>
          <a:p>
            <a:r>
              <a:rPr lang="en-CA" sz="2800" dirty="0" smtClean="0"/>
              <a:t>Not all colonies had horror stories. (most did though). Some colonial powers still have close ties to their former colonies. </a:t>
            </a:r>
          </a:p>
          <a:p>
            <a:r>
              <a:rPr lang="en-CA" sz="2800" dirty="0" smtClean="0"/>
              <a:t>This “cooperation” takes the form of organizations.  The French organisation is called the Francophonie.  The British one (of which we are a part) is called the Commonwealth of Nations. </a:t>
            </a:r>
            <a:endParaRPr lang="en-CA" sz="2800" dirty="0"/>
          </a:p>
        </p:txBody>
      </p:sp>
    </p:spTree>
    <p:extLst>
      <p:ext uri="{BB962C8B-B14F-4D97-AF65-F5344CB8AC3E}">
        <p14:creationId xmlns:p14="http://schemas.microsoft.com/office/powerpoint/2010/main" val="348044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a:t>
            </a:r>
            <a:endParaRPr lang="en-CA" dirty="0"/>
          </a:p>
        </p:txBody>
      </p:sp>
      <p:sp>
        <p:nvSpPr>
          <p:cNvPr id="3" name="Content Placeholder 2"/>
          <p:cNvSpPr>
            <a:spLocks noGrp="1"/>
          </p:cNvSpPr>
          <p:nvPr>
            <p:ph idx="1"/>
          </p:nvPr>
        </p:nvSpPr>
        <p:spPr>
          <a:xfrm>
            <a:off x="484710" y="2060848"/>
            <a:ext cx="8229600" cy="3201219"/>
          </a:xfrm>
        </p:spPr>
        <p:txBody>
          <a:bodyPr>
            <a:normAutofit/>
          </a:bodyPr>
          <a:lstStyle/>
          <a:p>
            <a:r>
              <a:rPr lang="en-CA" sz="4400" b="1" i="1" dirty="0" smtClean="0"/>
              <a:t>How do you think WW2 affected Colonial independence? </a:t>
            </a:r>
            <a:endParaRPr lang="en-CA" sz="4400" b="1" i="1" dirty="0"/>
          </a:p>
        </p:txBody>
      </p:sp>
    </p:spTree>
    <p:extLst>
      <p:ext uri="{BB962C8B-B14F-4D97-AF65-F5344CB8AC3E}">
        <p14:creationId xmlns:p14="http://schemas.microsoft.com/office/powerpoint/2010/main" val="3594582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decolonization </a:t>
            </a:r>
            <a:r>
              <a:rPr lang="en-CA" smtClean="0"/>
              <a:t>was occurring </a:t>
            </a:r>
            <a:endParaRPr lang="en-CA" dirty="0"/>
          </a:p>
        </p:txBody>
      </p:sp>
      <p:sp>
        <p:nvSpPr>
          <p:cNvPr id="3" name="Content Placeholder 2"/>
          <p:cNvSpPr>
            <a:spLocks noGrp="1"/>
          </p:cNvSpPr>
          <p:nvPr>
            <p:ph idx="1"/>
          </p:nvPr>
        </p:nvSpPr>
        <p:spPr>
          <a:xfrm>
            <a:off x="251520" y="2052925"/>
            <a:ext cx="8136904" cy="4616435"/>
          </a:xfrm>
        </p:spPr>
        <p:txBody>
          <a:bodyPr>
            <a:normAutofit/>
          </a:bodyPr>
          <a:lstStyle/>
          <a:p>
            <a:r>
              <a:rPr lang="en-CA" sz="2400" dirty="0" smtClean="0"/>
              <a:t>After the war, the imperial powers were too weak to fight to maintain these colonies.</a:t>
            </a:r>
          </a:p>
          <a:p>
            <a:r>
              <a:rPr lang="en-CA" sz="2400" dirty="0" smtClean="0"/>
              <a:t>Financial resources were depleted so any unnecessary costs were revisited</a:t>
            </a:r>
          </a:p>
          <a:p>
            <a:r>
              <a:rPr lang="en-CA" sz="2400" dirty="0" smtClean="0"/>
              <a:t>Powers knew that they really, really, really owed their colonies for helping them fight to maintain their independence so it does seem a bit hypocritical to send the message  “Oh, Hey! Thanks for helping us get our freedom back but you can’t have yours”</a:t>
            </a:r>
            <a:endParaRPr lang="en-CA" sz="2400" dirty="0"/>
          </a:p>
        </p:txBody>
      </p:sp>
    </p:spTree>
    <p:extLst>
      <p:ext uri="{BB962C8B-B14F-4D97-AF65-F5344CB8AC3E}">
        <p14:creationId xmlns:p14="http://schemas.microsoft.com/office/powerpoint/2010/main" val="1067429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Part 2</a:t>
            </a:r>
            <a:endParaRPr lang="en-CA" dirty="0"/>
          </a:p>
        </p:txBody>
      </p:sp>
      <p:sp>
        <p:nvSpPr>
          <p:cNvPr id="3" name="Content Placeholder 2"/>
          <p:cNvSpPr>
            <a:spLocks noGrp="1"/>
          </p:cNvSpPr>
          <p:nvPr>
            <p:ph idx="1"/>
          </p:nvPr>
        </p:nvSpPr>
        <p:spPr>
          <a:xfrm>
            <a:off x="827700" y="1412777"/>
            <a:ext cx="7704740" cy="4835630"/>
          </a:xfrm>
        </p:spPr>
        <p:txBody>
          <a:bodyPr>
            <a:normAutofit/>
          </a:bodyPr>
          <a:lstStyle/>
          <a:p>
            <a:r>
              <a:rPr lang="en-CA" sz="3200" dirty="0" smtClean="0"/>
              <a:t>Remember that good ole </a:t>
            </a:r>
            <a:r>
              <a:rPr lang="en-CA" sz="3200" b="1" u="sng" dirty="0" smtClean="0"/>
              <a:t>Atlantic Charter</a:t>
            </a:r>
            <a:r>
              <a:rPr lang="en-CA" sz="3200" dirty="0" smtClean="0"/>
              <a:t> that Churchill and Roosevelt signed in 1941 (on a boat) (somewhere in the Atlantic-suspected to be somewhere near NL)? Well that little thing stated that all colonies within the empire should have the right to self-determination. </a:t>
            </a:r>
            <a:endParaRPr lang="en-CA" sz="3200" dirty="0"/>
          </a:p>
        </p:txBody>
      </p:sp>
    </p:spTree>
    <p:extLst>
      <p:ext uri="{BB962C8B-B14F-4D97-AF65-F5344CB8AC3E}">
        <p14:creationId xmlns:p14="http://schemas.microsoft.com/office/powerpoint/2010/main" val="1563374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Self-Determination</a:t>
            </a:r>
            <a:endParaRPr lang="en-CA" dirty="0"/>
          </a:p>
        </p:txBody>
      </p:sp>
      <p:sp>
        <p:nvSpPr>
          <p:cNvPr id="3" name="Content Placeholder 2"/>
          <p:cNvSpPr>
            <a:spLocks noGrp="1"/>
          </p:cNvSpPr>
          <p:nvPr>
            <p:ph idx="1"/>
          </p:nvPr>
        </p:nvSpPr>
        <p:spPr/>
        <p:txBody>
          <a:bodyPr>
            <a:normAutofit/>
          </a:bodyPr>
          <a:lstStyle/>
          <a:p>
            <a:r>
              <a:rPr lang="en-CA" sz="3200" dirty="0" smtClean="0"/>
              <a:t>Freedom to live as one chooses, without exterior influences. The freedom to form one’s own government and also to decide own political and international status. </a:t>
            </a:r>
            <a:endParaRPr lang="en-CA" sz="3200" dirty="0"/>
          </a:p>
        </p:txBody>
      </p:sp>
    </p:spTree>
    <p:extLst>
      <p:ext uri="{BB962C8B-B14F-4D97-AF65-F5344CB8AC3E}">
        <p14:creationId xmlns:p14="http://schemas.microsoft.com/office/powerpoint/2010/main" val="3066930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Indian Independence Act</a:t>
            </a:r>
            <a:endParaRPr lang="en-CA" dirty="0"/>
          </a:p>
        </p:txBody>
      </p:sp>
      <p:sp>
        <p:nvSpPr>
          <p:cNvPr id="3" name="Content Placeholder 2"/>
          <p:cNvSpPr>
            <a:spLocks noGrp="1"/>
          </p:cNvSpPr>
          <p:nvPr>
            <p:ph idx="1"/>
          </p:nvPr>
        </p:nvSpPr>
        <p:spPr/>
        <p:txBody>
          <a:bodyPr>
            <a:noAutofit/>
          </a:bodyPr>
          <a:lstStyle/>
          <a:p>
            <a:r>
              <a:rPr lang="en-CA" sz="3200" dirty="0" smtClean="0"/>
              <a:t>An act passed by the British parliament in 1947 which split British India into two dominions: India and Pakistan.  These two new countries would have their own governments and Governor-Generals in each country as set up by the Crown. </a:t>
            </a:r>
            <a:endParaRPr lang="en-CA" sz="3200" dirty="0"/>
          </a:p>
        </p:txBody>
      </p:sp>
    </p:spTree>
    <p:extLst>
      <p:ext uri="{BB962C8B-B14F-4D97-AF65-F5344CB8AC3E}">
        <p14:creationId xmlns:p14="http://schemas.microsoft.com/office/powerpoint/2010/main" val="272735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Apartheid</a:t>
            </a:r>
            <a:endParaRPr lang="en-CA" dirty="0"/>
          </a:p>
        </p:txBody>
      </p:sp>
      <p:sp>
        <p:nvSpPr>
          <p:cNvPr id="3" name="Content Placeholder 2"/>
          <p:cNvSpPr>
            <a:spLocks noGrp="1"/>
          </p:cNvSpPr>
          <p:nvPr>
            <p:ph idx="1"/>
          </p:nvPr>
        </p:nvSpPr>
        <p:spPr>
          <a:xfrm>
            <a:off x="827700" y="1484785"/>
            <a:ext cx="6711654" cy="4763622"/>
          </a:xfrm>
        </p:spPr>
        <p:txBody>
          <a:bodyPr>
            <a:noAutofit/>
          </a:bodyPr>
          <a:lstStyle/>
          <a:p>
            <a:r>
              <a:rPr lang="en-CA" sz="2800" dirty="0" smtClean="0"/>
              <a:t>This directly translates as “apartness” A policy set up by the government in South Africa from 1948-1994 to racially segregate the non-white population living in SA. This policy stripped non-white South African people of their rights and freedoms through severely oppressive political and economic practices. </a:t>
            </a:r>
            <a:endParaRPr lang="en-CA" sz="2800" dirty="0"/>
          </a:p>
        </p:txBody>
      </p:sp>
    </p:spTree>
    <p:extLst>
      <p:ext uri="{BB962C8B-B14F-4D97-AF65-F5344CB8AC3E}">
        <p14:creationId xmlns:p14="http://schemas.microsoft.com/office/powerpoint/2010/main" val="460866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African National Congress</a:t>
            </a:r>
            <a:endParaRPr lang="en-CA" dirty="0"/>
          </a:p>
        </p:txBody>
      </p:sp>
      <p:sp>
        <p:nvSpPr>
          <p:cNvPr id="3" name="Content Placeholder 2"/>
          <p:cNvSpPr>
            <a:spLocks noGrp="1"/>
          </p:cNvSpPr>
          <p:nvPr>
            <p:ph idx="1"/>
          </p:nvPr>
        </p:nvSpPr>
        <p:spPr>
          <a:xfrm>
            <a:off x="827700" y="2052925"/>
            <a:ext cx="7920764" cy="4195481"/>
          </a:xfrm>
        </p:spPr>
        <p:txBody>
          <a:bodyPr>
            <a:normAutofit/>
          </a:bodyPr>
          <a:lstStyle/>
          <a:p>
            <a:r>
              <a:rPr lang="en-CA" sz="2800" dirty="0" smtClean="0"/>
              <a:t>The ANC is the oldest black </a:t>
            </a:r>
            <a:r>
              <a:rPr lang="en-CA" sz="2800" dirty="0"/>
              <a:t>A</a:t>
            </a:r>
            <a:r>
              <a:rPr lang="en-CA" sz="2800" dirty="0" smtClean="0"/>
              <a:t>frican political party in South Africa, founded in 1912. </a:t>
            </a:r>
          </a:p>
          <a:p>
            <a:r>
              <a:rPr lang="en-CA" sz="2800" dirty="0" smtClean="0"/>
              <a:t>This group, led by Nelson Mandela, was popular for its non-violent opposition to the Apartheid during the 60’s.  Mandela was sentenced to life in prison for his leadership role and the group was exiled in 64’ </a:t>
            </a:r>
            <a:endParaRPr lang="en-CA" sz="2800" dirty="0"/>
          </a:p>
        </p:txBody>
      </p:sp>
    </p:spTree>
    <p:extLst>
      <p:ext uri="{BB962C8B-B14F-4D97-AF65-F5344CB8AC3E}">
        <p14:creationId xmlns:p14="http://schemas.microsoft.com/office/powerpoint/2010/main" val="1104899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3770" y="274638"/>
            <a:ext cx="6156460" cy="6037546"/>
          </a:xfrm>
        </p:spPr>
      </p:pic>
    </p:spTree>
    <p:extLst>
      <p:ext uri="{BB962C8B-B14F-4D97-AF65-F5344CB8AC3E}">
        <p14:creationId xmlns:p14="http://schemas.microsoft.com/office/powerpoint/2010/main" val="1807326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a:xfrm>
            <a:off x="484710" y="1268761"/>
            <a:ext cx="7975722" cy="4979646"/>
          </a:xfrm>
        </p:spPr>
        <p:txBody>
          <a:bodyPr>
            <a:normAutofit/>
          </a:bodyPr>
          <a:lstStyle/>
          <a:p>
            <a:r>
              <a:rPr lang="en-CA" sz="2800" dirty="0"/>
              <a:t>The penalties imposed on political protest, even non-violent protest, were severe. During the states of emergency which continued intermittently until 1989, anyone could be detained without a hearing by a low-level police official for up to six months. Thousands of individuals died in custody, frequently after gruesome acts of torture. Those who were tried were sentenced to death, banished, or imprisoned for life, like Nelson Mandela.</a:t>
            </a:r>
            <a:endParaRPr lang="fr-FR" sz="2800" dirty="0"/>
          </a:p>
        </p:txBody>
      </p:sp>
    </p:spTree>
    <p:extLst>
      <p:ext uri="{BB962C8B-B14F-4D97-AF65-F5344CB8AC3E}">
        <p14:creationId xmlns:p14="http://schemas.microsoft.com/office/powerpoint/2010/main" val="315479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African Occupation WW1</a:t>
            </a:r>
            <a:endParaRPr lang="en-CA" dirty="0"/>
          </a:p>
        </p:txBody>
      </p:sp>
      <p:pic>
        <p:nvPicPr>
          <p:cNvPr id="6" name="Content Placeholder 5" descr="http://exploringafrica.matrix.msu.edu/teachers/curriculum/m18/images/image029.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7704855" cy="5112567"/>
          </a:xfrm>
          <a:prstGeom prst="rect">
            <a:avLst/>
          </a:prstGeom>
          <a:noFill/>
          <a:ln>
            <a:noFill/>
          </a:ln>
        </p:spPr>
      </p:pic>
    </p:spTree>
    <p:extLst>
      <p:ext uri="{BB962C8B-B14F-4D97-AF65-F5344CB8AC3E}">
        <p14:creationId xmlns:p14="http://schemas.microsoft.com/office/powerpoint/2010/main" val="2173113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517561"/>
            <a:ext cx="7772400" cy="1362075"/>
          </a:xfrm>
        </p:spPr>
        <p:txBody>
          <a:bodyPr/>
          <a:lstStyle/>
          <a:p>
            <a:r>
              <a:rPr lang="en-CA" dirty="0"/>
              <a:t>S</a:t>
            </a:r>
            <a:r>
              <a:rPr lang="en-CA" dirty="0" smtClean="0"/>
              <a:t>uez Canal Crisis</a:t>
            </a:r>
            <a:endParaRPr lang="en-CA" dirty="0"/>
          </a:p>
        </p:txBody>
      </p:sp>
      <p:sp>
        <p:nvSpPr>
          <p:cNvPr id="3" name="Text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031797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836712"/>
            <a:ext cx="6912768" cy="5688632"/>
          </a:xfrm>
        </p:spPr>
      </p:pic>
    </p:spTree>
    <p:extLst>
      <p:ext uri="{BB962C8B-B14F-4D97-AF65-F5344CB8AC3E}">
        <p14:creationId xmlns:p14="http://schemas.microsoft.com/office/powerpoint/2010/main" val="2552147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251520" y="764704"/>
            <a:ext cx="8712968" cy="5832648"/>
          </a:xfrm>
        </p:spPr>
        <p:txBody>
          <a:bodyPr>
            <a:normAutofit fontScale="92500"/>
          </a:bodyPr>
          <a:lstStyle/>
          <a:p>
            <a:r>
              <a:rPr lang="en-CA" sz="2400" dirty="0"/>
              <a:t>Background to the Suez Crisis: </a:t>
            </a:r>
            <a:endParaRPr lang="en-CA" sz="2400" dirty="0" smtClean="0"/>
          </a:p>
          <a:p>
            <a:endParaRPr lang="en-CA" sz="2400" dirty="0"/>
          </a:p>
          <a:p>
            <a:r>
              <a:rPr lang="en-CA" sz="2400" dirty="0" smtClean="0"/>
              <a:t>Gamal </a:t>
            </a:r>
            <a:r>
              <a:rPr lang="en-CA" sz="2400" dirty="0"/>
              <a:t>Nasser emerged as the leader of Egypt </a:t>
            </a:r>
            <a:r>
              <a:rPr lang="en-CA" sz="2400" dirty="0" smtClean="0"/>
              <a:t>in 1948</a:t>
            </a:r>
            <a:r>
              <a:rPr lang="en-CA" sz="2400" dirty="0"/>
              <a:t>. </a:t>
            </a:r>
            <a:endParaRPr lang="en-CA" sz="2400" dirty="0" smtClean="0"/>
          </a:p>
          <a:p>
            <a:r>
              <a:rPr lang="en-CA" sz="2400" dirty="0" smtClean="0"/>
              <a:t>His </a:t>
            </a:r>
            <a:r>
              <a:rPr lang="en-CA" sz="2400" dirty="0"/>
              <a:t>two main goals were to:</a:t>
            </a:r>
          </a:p>
          <a:p>
            <a:r>
              <a:rPr lang="en-CA" sz="2400" dirty="0"/>
              <a:t>       1. create an independent Egypt free from colonial rule</a:t>
            </a:r>
          </a:p>
          <a:p>
            <a:r>
              <a:rPr lang="en-CA" sz="2400" dirty="0"/>
              <a:t>       2. destroy the newly formed nation of Israel.</a:t>
            </a:r>
          </a:p>
          <a:p>
            <a:pPr marL="0" indent="0">
              <a:buNone/>
            </a:pPr>
            <a:r>
              <a:rPr lang="en-CA" sz="2400" dirty="0"/>
              <a:t>     </a:t>
            </a:r>
          </a:p>
          <a:p>
            <a:r>
              <a:rPr lang="en-CA" sz="2400" dirty="0"/>
              <a:t>Nasser who held no preference for either communism or democracy was willing to accept American or Soviet aid</a:t>
            </a:r>
            <a:r>
              <a:rPr lang="en-CA" sz="2400" dirty="0" smtClean="0"/>
              <a:t>.</a:t>
            </a:r>
          </a:p>
          <a:p>
            <a:r>
              <a:rPr lang="en-CA" sz="2400" dirty="0" smtClean="0"/>
              <a:t>To </a:t>
            </a:r>
            <a:r>
              <a:rPr lang="en-CA" sz="2400" dirty="0"/>
              <a:t>achieve his goals Nasser was willing let the superpowers bid for his allegiance. Nasser needed a modern army to destroy Israel and in 1955 he signed an arms deal with Czechoslovakia a Soviet bloc nation.</a:t>
            </a:r>
          </a:p>
          <a:p>
            <a:endParaRPr lang="en-CA" dirty="0"/>
          </a:p>
        </p:txBody>
      </p:sp>
    </p:spTree>
    <p:extLst>
      <p:ext uri="{BB962C8B-B14F-4D97-AF65-F5344CB8AC3E}">
        <p14:creationId xmlns:p14="http://schemas.microsoft.com/office/powerpoint/2010/main" val="4110530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7380312" y="404664"/>
            <a:ext cx="159778" cy="48054"/>
          </a:xfrm>
        </p:spPr>
        <p:txBody>
          <a:bodyPr/>
          <a:lstStyle/>
          <a:p>
            <a:endParaRPr lang="en-CA" dirty="0"/>
          </a:p>
        </p:txBody>
      </p:sp>
      <p:sp>
        <p:nvSpPr>
          <p:cNvPr id="3" name="Content Placeholder 2"/>
          <p:cNvSpPr>
            <a:spLocks noGrp="1"/>
          </p:cNvSpPr>
          <p:nvPr>
            <p:ph idx="1"/>
          </p:nvPr>
        </p:nvSpPr>
        <p:spPr>
          <a:xfrm>
            <a:off x="395536" y="428690"/>
            <a:ext cx="8424935" cy="6240669"/>
          </a:xfrm>
        </p:spPr>
        <p:txBody>
          <a:bodyPr>
            <a:normAutofit fontScale="92500" lnSpcReduction="10000"/>
          </a:bodyPr>
          <a:lstStyle/>
          <a:p>
            <a:r>
              <a:rPr lang="en-CA" dirty="0"/>
              <a:t>To develop Egypt economically and end colonial power he needed electricity. In 1956 he signed a deal with the U.S. to help build the Aswan Dam power project. Nasser’s balancing act of getting aid from both sides was about to crumble</a:t>
            </a:r>
            <a:r>
              <a:rPr lang="en-CA" dirty="0" smtClean="0"/>
              <a:t>.</a:t>
            </a:r>
          </a:p>
          <a:p>
            <a:r>
              <a:rPr lang="en-CA" dirty="0"/>
              <a:t>The Suez Crisis 1956:  Nasser began to lose Western support due to America’s concern over </a:t>
            </a:r>
            <a:r>
              <a:rPr lang="en-CA" dirty="0" smtClean="0"/>
              <a:t>Egypt’s </a:t>
            </a:r>
            <a:r>
              <a:rPr lang="en-CA" dirty="0"/>
              <a:t>continuing conflict with Israel which had close ties to the U.S. </a:t>
            </a:r>
            <a:endParaRPr lang="en-CA" dirty="0" smtClean="0"/>
          </a:p>
          <a:p>
            <a:r>
              <a:rPr lang="en-CA" dirty="0" smtClean="0"/>
              <a:t>Contrary </a:t>
            </a:r>
            <a:r>
              <a:rPr lang="en-CA" dirty="0"/>
              <a:t>to international and UN agreements Egypt stopped all Israeli ships and all ships bound for Israel from using the Suez Canal</a:t>
            </a:r>
            <a:r>
              <a:rPr lang="en-CA" dirty="0" smtClean="0"/>
              <a:t>.</a:t>
            </a:r>
          </a:p>
          <a:p>
            <a:r>
              <a:rPr lang="en-CA" dirty="0" smtClean="0"/>
              <a:t> </a:t>
            </a:r>
            <a:r>
              <a:rPr lang="en-CA" dirty="0"/>
              <a:t>The U.S. then refused financial aid for the Aswan Dam. Nasser reacted immediately by seizing control of the Suez Canal and turned to the Soviets for help in building the Dam</a:t>
            </a:r>
            <a:r>
              <a:rPr lang="en-CA" dirty="0" smtClean="0"/>
              <a:t>.</a:t>
            </a:r>
          </a:p>
          <a:p>
            <a:r>
              <a:rPr lang="en-CA" dirty="0" smtClean="0"/>
              <a:t>Egypt’s </a:t>
            </a:r>
            <a:r>
              <a:rPr lang="en-CA" dirty="0"/>
              <a:t>takeover of the Canal was peaceful</a:t>
            </a:r>
            <a:r>
              <a:rPr lang="en-CA" dirty="0" smtClean="0"/>
              <a:t>;. </a:t>
            </a:r>
            <a:r>
              <a:rPr lang="en-CA" dirty="0"/>
              <a:t>Nevertheless this event increased global tensions. Britain and France devised a scheme to regain control of the Canal</a:t>
            </a:r>
            <a:r>
              <a:rPr lang="en-CA" dirty="0" smtClean="0"/>
              <a:t>.</a:t>
            </a:r>
          </a:p>
          <a:p>
            <a:r>
              <a:rPr lang="en-CA" dirty="0" smtClean="0"/>
              <a:t>Israel </a:t>
            </a:r>
            <a:r>
              <a:rPr lang="en-CA" dirty="0"/>
              <a:t>was to attack Egypt as part of the ongoing Arab-Israeli dispute. Britain and France would land troops at the canal zone on the pretence to protect international shipping. Once here they would take control of the canal, Israel would expand its territory and Nasser would be overthrown. The conspirators miscalculated world reaction.</a:t>
            </a:r>
          </a:p>
        </p:txBody>
      </p:sp>
    </p:spTree>
    <p:extLst>
      <p:ext uri="{BB962C8B-B14F-4D97-AF65-F5344CB8AC3E}">
        <p14:creationId xmlns:p14="http://schemas.microsoft.com/office/powerpoint/2010/main" val="1812574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flipV="1">
            <a:off x="7711216" y="-171400"/>
            <a:ext cx="45719" cy="204677"/>
          </a:xfrm>
        </p:spPr>
        <p:txBody>
          <a:bodyPr/>
          <a:lstStyle/>
          <a:p>
            <a:endParaRPr lang="en-CA" dirty="0"/>
          </a:p>
        </p:txBody>
      </p:sp>
      <p:sp>
        <p:nvSpPr>
          <p:cNvPr id="3" name="Content Placeholder 2"/>
          <p:cNvSpPr>
            <a:spLocks noGrp="1"/>
          </p:cNvSpPr>
          <p:nvPr>
            <p:ph idx="1"/>
          </p:nvPr>
        </p:nvSpPr>
        <p:spPr>
          <a:xfrm>
            <a:off x="323528" y="332656"/>
            <a:ext cx="8424936" cy="6048671"/>
          </a:xfrm>
        </p:spPr>
        <p:txBody>
          <a:bodyPr/>
          <a:lstStyle/>
          <a:p>
            <a:r>
              <a:rPr lang="en-CA" dirty="0"/>
              <a:t>Results of the Suez Crisis:  The Soviets threatened to launch missiles on Paris and London. </a:t>
            </a:r>
            <a:endParaRPr lang="en-CA" dirty="0" smtClean="0"/>
          </a:p>
          <a:p>
            <a:r>
              <a:rPr lang="en-CA" dirty="0" smtClean="0"/>
              <a:t>The </a:t>
            </a:r>
            <a:r>
              <a:rPr lang="en-CA" dirty="0"/>
              <a:t>United States was outraged with France and Britain. The U.S. introduced a motion at the UN calling for Israel to withdraw its troops and for all members to refrain from the use of force. </a:t>
            </a:r>
            <a:endParaRPr lang="en-CA" dirty="0" smtClean="0"/>
          </a:p>
          <a:p>
            <a:r>
              <a:rPr lang="en-CA" dirty="0" smtClean="0"/>
              <a:t>France </a:t>
            </a:r>
            <a:r>
              <a:rPr lang="en-CA" dirty="0"/>
              <a:t>and Britain vetoed this motion as well as a Soviet motion that the Soviets and Americans jointly intervene. The Security Council finally suggested that the matter go before the General </a:t>
            </a:r>
            <a:r>
              <a:rPr lang="en-CA" dirty="0" smtClean="0"/>
              <a:t>Assembly.</a:t>
            </a:r>
          </a:p>
          <a:p>
            <a:r>
              <a:rPr lang="en-CA" dirty="0" smtClean="0"/>
              <a:t>) </a:t>
            </a:r>
            <a:r>
              <a:rPr lang="en-CA" dirty="0"/>
              <a:t>On Nov. 2 an American resolution called for a cease fire and international action to ensure the passage through the Suez Canal. </a:t>
            </a:r>
            <a:endParaRPr lang="en-CA" dirty="0" smtClean="0"/>
          </a:p>
          <a:p>
            <a:r>
              <a:rPr lang="en-CA" dirty="0" smtClean="0"/>
              <a:t>On </a:t>
            </a:r>
            <a:r>
              <a:rPr lang="en-CA" dirty="0"/>
              <a:t>Nov.4 Canada’s UN representative</a:t>
            </a:r>
            <a:r>
              <a:rPr lang="en-CA" b="1" u="sng" dirty="0"/>
              <a:t>, Lester Person</a:t>
            </a:r>
            <a:r>
              <a:rPr lang="en-CA" dirty="0"/>
              <a:t>, proposed the British &amp; French force in the Canal zone be replaced by a peacekeeping force. The lasting significance of the Suez Crisis was the creation of UN peacekeeping forces.</a:t>
            </a:r>
          </a:p>
        </p:txBody>
      </p:sp>
    </p:spTree>
    <p:extLst>
      <p:ext uri="{BB962C8B-B14F-4D97-AF65-F5344CB8AC3E}">
        <p14:creationId xmlns:p14="http://schemas.microsoft.com/office/powerpoint/2010/main" val="33116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dirty="0"/>
          </a:p>
        </p:txBody>
      </p:sp>
      <p:sp>
        <p:nvSpPr>
          <p:cNvPr id="3" name="Text Placeholder 2"/>
          <p:cNvSpPr>
            <a:spLocks noGrp="1"/>
          </p:cNvSpPr>
          <p:nvPr>
            <p:ph type="body" idx="1"/>
          </p:nvPr>
        </p:nvSpPr>
        <p:spPr/>
        <p:txBody>
          <a:bodyPr/>
          <a:lstStyle/>
          <a:p>
            <a:endParaRPr lang="en-CA"/>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467544" y="620688"/>
            <a:ext cx="7992888" cy="5903156"/>
          </a:xfrm>
        </p:spPr>
      </p:pic>
    </p:spTree>
    <p:extLst>
      <p:ext uri="{BB962C8B-B14F-4D97-AF65-F5344CB8AC3E}">
        <p14:creationId xmlns:p14="http://schemas.microsoft.com/office/powerpoint/2010/main" val="2379682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980728"/>
            <a:ext cx="8424936" cy="5228345"/>
          </a:xfrm>
        </p:spPr>
      </p:pic>
    </p:spTree>
    <p:extLst>
      <p:ext uri="{BB962C8B-B14F-4D97-AF65-F5344CB8AC3E}">
        <p14:creationId xmlns:p14="http://schemas.microsoft.com/office/powerpoint/2010/main" val="356832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692696"/>
            <a:ext cx="8532440" cy="5400600"/>
          </a:xfrm>
        </p:spPr>
      </p:pic>
    </p:spTree>
    <p:extLst>
      <p:ext uri="{BB962C8B-B14F-4D97-AF65-F5344CB8AC3E}">
        <p14:creationId xmlns:p14="http://schemas.microsoft.com/office/powerpoint/2010/main" val="3095583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52718"/>
            <a:ext cx="8208912" cy="1400530"/>
          </a:xfrm>
        </p:spPr>
        <p:txBody>
          <a:bodyPr/>
          <a:lstStyle/>
          <a:p>
            <a:pPr algn="ctr"/>
            <a:r>
              <a:rPr lang="en-CA" dirty="0" smtClean="0"/>
              <a:t>Independence Movement Leaders</a:t>
            </a:r>
            <a:endParaRPr lang="en-CA" dirty="0"/>
          </a:p>
        </p:txBody>
      </p:sp>
      <p:sp>
        <p:nvSpPr>
          <p:cNvPr id="3" name="Content Placeholder 2"/>
          <p:cNvSpPr>
            <a:spLocks noGrp="1"/>
          </p:cNvSpPr>
          <p:nvPr>
            <p:ph idx="1"/>
          </p:nvPr>
        </p:nvSpPr>
        <p:spPr>
          <a:xfrm>
            <a:off x="467544" y="2052925"/>
            <a:ext cx="7992888" cy="4195481"/>
          </a:xfrm>
        </p:spPr>
        <p:txBody>
          <a:bodyPr>
            <a:noAutofit/>
          </a:bodyPr>
          <a:lstStyle/>
          <a:p>
            <a:r>
              <a:rPr lang="en-CA" sz="2800" dirty="0" smtClean="0"/>
              <a:t>Mahatma Gandhi</a:t>
            </a:r>
          </a:p>
          <a:p>
            <a:r>
              <a:rPr lang="en-CA" sz="2800" dirty="0" smtClean="0"/>
              <a:t>Gamal Abdel Nasser</a:t>
            </a:r>
          </a:p>
          <a:p>
            <a:r>
              <a:rPr lang="en-CA" sz="2800" dirty="0" smtClean="0"/>
              <a:t>Nelson </a:t>
            </a:r>
            <a:r>
              <a:rPr lang="en-CA" sz="2800" dirty="0" err="1" smtClean="0"/>
              <a:t>Mandella</a:t>
            </a:r>
            <a:endParaRPr lang="en-CA" sz="2800" dirty="0" smtClean="0"/>
          </a:p>
          <a:p>
            <a:endParaRPr lang="en-CA" sz="2800" dirty="0"/>
          </a:p>
          <a:p>
            <a:endParaRPr lang="en-CA" sz="2800" dirty="0" smtClean="0"/>
          </a:p>
          <a:p>
            <a:r>
              <a:rPr lang="en-CA" sz="2800" dirty="0" smtClean="0"/>
              <a:t>What were their methods to promote nationalism and independence and were the effective?</a:t>
            </a:r>
            <a:endParaRPr lang="en-CA" sz="2800" dirty="0"/>
          </a:p>
        </p:txBody>
      </p:sp>
    </p:spTree>
    <p:extLst>
      <p:ext uri="{BB962C8B-B14F-4D97-AF65-F5344CB8AC3E}">
        <p14:creationId xmlns:p14="http://schemas.microsoft.com/office/powerpoint/2010/main" val="2812747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Gandhi</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710" y="1582481"/>
            <a:ext cx="8263754" cy="4648361"/>
          </a:xfrm>
        </p:spPr>
      </p:pic>
    </p:spTree>
    <p:extLst>
      <p:ext uri="{BB962C8B-B14F-4D97-AF65-F5344CB8AC3E}">
        <p14:creationId xmlns:p14="http://schemas.microsoft.com/office/powerpoint/2010/main" val="51706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African Occupation WW2</a:t>
            </a:r>
            <a:endParaRPr lang="en-CA" dirty="0"/>
          </a:p>
        </p:txBody>
      </p:sp>
      <p:pic>
        <p:nvPicPr>
          <p:cNvPr id="4" name="Content Placeholder 3" descr="http://www.cabinda.net/Africa_Colonial_map.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95536" y="1268760"/>
            <a:ext cx="7776863" cy="5112568"/>
          </a:xfrm>
          <a:prstGeom prst="rect">
            <a:avLst/>
          </a:prstGeom>
          <a:noFill/>
          <a:ln>
            <a:noFill/>
          </a:ln>
        </p:spPr>
      </p:pic>
    </p:spTree>
    <p:extLst>
      <p:ext uri="{BB962C8B-B14F-4D97-AF65-F5344CB8AC3E}">
        <p14:creationId xmlns:p14="http://schemas.microsoft.com/office/powerpoint/2010/main" val="1630854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126680" y="183233"/>
            <a:ext cx="45719" cy="45719"/>
          </a:xfrm>
        </p:spPr>
        <p:txBody>
          <a:bodyPr/>
          <a:lstStyle/>
          <a:p>
            <a:endParaRPr lang="en-CA" dirty="0"/>
          </a:p>
        </p:txBody>
      </p:sp>
      <p:sp>
        <p:nvSpPr>
          <p:cNvPr id="3" name="Content Placeholder 2"/>
          <p:cNvSpPr>
            <a:spLocks noGrp="1"/>
          </p:cNvSpPr>
          <p:nvPr>
            <p:ph idx="1"/>
          </p:nvPr>
        </p:nvSpPr>
        <p:spPr>
          <a:xfrm>
            <a:off x="251520" y="300960"/>
            <a:ext cx="8352928" cy="6224383"/>
          </a:xfrm>
        </p:spPr>
        <p:txBody>
          <a:bodyPr>
            <a:normAutofit lnSpcReduction="10000"/>
          </a:bodyPr>
          <a:lstStyle/>
          <a:p>
            <a:pPr marL="0" indent="0">
              <a:buNone/>
            </a:pPr>
            <a:r>
              <a:rPr lang="en-CA" b="1" u="sng" dirty="0" smtClean="0"/>
              <a:t>Methods:</a:t>
            </a:r>
            <a:endParaRPr lang="en-CA" dirty="0"/>
          </a:p>
          <a:p>
            <a:pPr marL="0" indent="0">
              <a:buNone/>
            </a:pPr>
            <a:r>
              <a:rPr lang="en-CA" dirty="0" smtClean="0"/>
              <a:t>Gandhi </a:t>
            </a:r>
            <a:r>
              <a:rPr lang="en-CA" dirty="0"/>
              <a:t>used </a:t>
            </a:r>
            <a:r>
              <a:rPr lang="en-CA" dirty="0" smtClean="0"/>
              <a:t>non-violence </a:t>
            </a:r>
            <a:r>
              <a:rPr lang="en-CA" dirty="0"/>
              <a:t>and civil </a:t>
            </a:r>
            <a:r>
              <a:rPr lang="en-CA" dirty="0" smtClean="0"/>
              <a:t>disobedience to help India achieve independence, he </a:t>
            </a:r>
            <a:r>
              <a:rPr lang="en-CA" dirty="0"/>
              <a:t>believed that Indian people had the right to freedom and self rule. Because Britain deprived India of its independence, Gandhi felt they should resist or break British </a:t>
            </a:r>
            <a:r>
              <a:rPr lang="en-CA" dirty="0" smtClean="0"/>
              <a:t>law and encouraged </a:t>
            </a:r>
            <a:r>
              <a:rPr lang="en-CA" dirty="0"/>
              <a:t>Indian people to refuse to obey morally intolerable laws (Salt Tax). This is civil disobedience.</a:t>
            </a:r>
          </a:p>
          <a:p>
            <a:pPr marL="0" indent="0">
              <a:buNone/>
            </a:pPr>
            <a:r>
              <a:rPr lang="en-CA" dirty="0"/>
              <a:t> Some examples of civil disobedience were:</a:t>
            </a:r>
          </a:p>
          <a:p>
            <a:pPr marL="0" indent="0">
              <a:buNone/>
            </a:pPr>
            <a:r>
              <a:rPr lang="en-CA" dirty="0"/>
              <a:t>       • resign from government jobs</a:t>
            </a:r>
          </a:p>
          <a:p>
            <a:pPr marL="0" indent="0">
              <a:buNone/>
            </a:pPr>
            <a:r>
              <a:rPr lang="en-CA" dirty="0"/>
              <a:t>       • stop buying British goods</a:t>
            </a:r>
          </a:p>
          <a:p>
            <a:pPr marL="0" indent="0">
              <a:buNone/>
            </a:pPr>
            <a:r>
              <a:rPr lang="en-CA" dirty="0"/>
              <a:t>       • refuse to pay taxes</a:t>
            </a:r>
          </a:p>
          <a:p>
            <a:pPr marL="0" indent="0">
              <a:buNone/>
            </a:pPr>
            <a:r>
              <a:rPr lang="en-CA" dirty="0"/>
              <a:t>       • Purposely break unfair laws (1930 Salt March for example</a:t>
            </a:r>
            <a:r>
              <a:rPr lang="en-CA" dirty="0" smtClean="0"/>
              <a:t>)</a:t>
            </a:r>
            <a:endParaRPr lang="en-CA" dirty="0"/>
          </a:p>
          <a:p>
            <a:pPr marL="0" indent="0">
              <a:buNone/>
            </a:pPr>
            <a:r>
              <a:rPr lang="en-CA" b="1" u="sng" dirty="0"/>
              <a:t>Effects: </a:t>
            </a:r>
            <a:endParaRPr lang="en-CA" b="1" u="sng" dirty="0" smtClean="0"/>
          </a:p>
          <a:p>
            <a:pPr marL="0" indent="0">
              <a:buNone/>
            </a:pPr>
            <a:r>
              <a:rPr lang="en-CA" dirty="0" smtClean="0"/>
              <a:t>Gandhi </a:t>
            </a:r>
            <a:r>
              <a:rPr lang="en-CA" dirty="0"/>
              <a:t>believed that the British would be defeated not when they had no strength but when they had no heart to fight against a moral, non-violent people. Gandhi’s methods were eventually successful and India became independent in 1947</a:t>
            </a:r>
          </a:p>
        </p:txBody>
      </p:sp>
    </p:spTree>
    <p:extLst>
      <p:ext uri="{BB962C8B-B14F-4D97-AF65-F5344CB8AC3E}">
        <p14:creationId xmlns:p14="http://schemas.microsoft.com/office/powerpoint/2010/main" val="1845805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Nasser</a:t>
            </a:r>
            <a:br>
              <a:rPr lang="en-CA" dirty="0"/>
            </a:b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412776"/>
            <a:ext cx="8724800" cy="4626189"/>
          </a:xfrm>
        </p:spPr>
      </p:pic>
    </p:spTree>
    <p:extLst>
      <p:ext uri="{BB962C8B-B14F-4D97-AF65-F5344CB8AC3E}">
        <p14:creationId xmlns:p14="http://schemas.microsoft.com/office/powerpoint/2010/main" val="1062775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7596336" y="332657"/>
            <a:ext cx="504056" cy="120062"/>
          </a:xfrm>
        </p:spPr>
        <p:txBody>
          <a:bodyPr/>
          <a:lstStyle/>
          <a:p>
            <a:endParaRPr lang="en-CA" dirty="0"/>
          </a:p>
        </p:txBody>
      </p:sp>
      <p:sp>
        <p:nvSpPr>
          <p:cNvPr id="3" name="Content Placeholder 2"/>
          <p:cNvSpPr>
            <a:spLocks noGrp="1"/>
          </p:cNvSpPr>
          <p:nvPr>
            <p:ph idx="1"/>
          </p:nvPr>
        </p:nvSpPr>
        <p:spPr>
          <a:xfrm>
            <a:off x="467544" y="452718"/>
            <a:ext cx="8676456" cy="5856601"/>
          </a:xfrm>
        </p:spPr>
        <p:txBody>
          <a:bodyPr/>
          <a:lstStyle/>
          <a:p>
            <a:r>
              <a:rPr lang="en-CA" b="1" u="sng" dirty="0" smtClean="0"/>
              <a:t>Methods</a:t>
            </a:r>
            <a:r>
              <a:rPr lang="en-CA" b="1" dirty="0" smtClean="0"/>
              <a:t>:</a:t>
            </a:r>
          </a:p>
          <a:p>
            <a:r>
              <a:rPr lang="en-CA" dirty="0" smtClean="0"/>
              <a:t>Nasser</a:t>
            </a:r>
            <a:endParaRPr lang="en-CA" dirty="0"/>
          </a:p>
          <a:p>
            <a:r>
              <a:rPr lang="en-CA" dirty="0" smtClean="0"/>
              <a:t>Nasser </a:t>
            </a:r>
            <a:r>
              <a:rPr lang="en-CA" dirty="0"/>
              <a:t>and others formed a Free Officers movement aimed at driving out foreign powers. </a:t>
            </a:r>
            <a:endParaRPr lang="en-CA" dirty="0" smtClean="0"/>
          </a:p>
          <a:p>
            <a:r>
              <a:rPr lang="en-CA" dirty="0" smtClean="0"/>
              <a:t>In </a:t>
            </a:r>
            <a:r>
              <a:rPr lang="en-CA" dirty="0"/>
              <a:t>1952 army officers forced the Egyptian King Farouk to abdicate. The monarchy was abolished and a new republic, with Nasser as president, was established in 1956. </a:t>
            </a:r>
            <a:endParaRPr lang="en-CA" dirty="0" smtClean="0"/>
          </a:p>
          <a:p>
            <a:endParaRPr lang="en-CA" b="1" dirty="0" smtClean="0"/>
          </a:p>
          <a:p>
            <a:endParaRPr lang="en-CA" dirty="0"/>
          </a:p>
          <a:p>
            <a:r>
              <a:rPr lang="en-CA" b="1" u="sng" dirty="0" smtClean="0"/>
              <a:t>Effects</a:t>
            </a:r>
            <a:r>
              <a:rPr lang="en-CA" b="1" u="sng" dirty="0"/>
              <a:t>: </a:t>
            </a:r>
            <a:r>
              <a:rPr lang="en-CA" dirty="0" smtClean="0"/>
              <a:t> Nasser </a:t>
            </a:r>
            <a:r>
              <a:rPr lang="en-CA" dirty="0"/>
              <a:t>was celebrated in Egypt for standing up to Europeans, redistributing wealth to improve the lives of citizens and pledging to restore Palestine to Palestinians.</a:t>
            </a:r>
          </a:p>
          <a:p>
            <a:endParaRPr lang="en-CA" b="1" dirty="0"/>
          </a:p>
        </p:txBody>
      </p:sp>
    </p:spTree>
    <p:extLst>
      <p:ext uri="{BB962C8B-B14F-4D97-AF65-F5344CB8AC3E}">
        <p14:creationId xmlns:p14="http://schemas.microsoft.com/office/powerpoint/2010/main" val="3955618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Mandella</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268760"/>
            <a:ext cx="8496944" cy="5275444"/>
          </a:xfrm>
        </p:spPr>
      </p:pic>
    </p:spTree>
    <p:extLst>
      <p:ext uri="{BB962C8B-B14F-4D97-AF65-F5344CB8AC3E}">
        <p14:creationId xmlns:p14="http://schemas.microsoft.com/office/powerpoint/2010/main" val="639210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376" y="92679"/>
            <a:ext cx="45719" cy="167970"/>
          </a:xfrm>
        </p:spPr>
        <p:txBody>
          <a:bodyPr/>
          <a:lstStyle/>
          <a:p>
            <a:endParaRPr lang="en-CA" dirty="0"/>
          </a:p>
        </p:txBody>
      </p:sp>
      <p:sp>
        <p:nvSpPr>
          <p:cNvPr id="3" name="Content Placeholder 2"/>
          <p:cNvSpPr>
            <a:spLocks noGrp="1"/>
          </p:cNvSpPr>
          <p:nvPr>
            <p:ph idx="1"/>
          </p:nvPr>
        </p:nvSpPr>
        <p:spPr>
          <a:xfrm>
            <a:off x="611560" y="260649"/>
            <a:ext cx="7848872" cy="5987758"/>
          </a:xfrm>
        </p:spPr>
        <p:txBody>
          <a:bodyPr>
            <a:normAutofit fontScale="85000" lnSpcReduction="20000"/>
          </a:bodyPr>
          <a:lstStyle/>
          <a:p>
            <a:r>
              <a:rPr lang="en-CA" b="1" u="sng" dirty="0" smtClean="0"/>
              <a:t>Methods</a:t>
            </a:r>
            <a:r>
              <a:rPr lang="en-CA" dirty="0" smtClean="0"/>
              <a:t>: In </a:t>
            </a:r>
            <a:r>
              <a:rPr lang="en-CA" dirty="0"/>
              <a:t>1948 apartheid was introduced to South Africa. This racial policy separated South Africa into classes - a privileged white ruling class and an exploited subservient class. </a:t>
            </a:r>
            <a:endParaRPr lang="en-CA" dirty="0" smtClean="0"/>
          </a:p>
          <a:p>
            <a:r>
              <a:rPr lang="en-CA" dirty="0" smtClean="0"/>
              <a:t>Nationalist </a:t>
            </a:r>
            <a:r>
              <a:rPr lang="en-CA" dirty="0"/>
              <a:t>groups such as the African National Congress (ANC) began using boycotts, strikes, and demonstrations to attack racial discrimination in South Africa. The South African government responded by arresting ANC leaders such as Nelson Mandela. </a:t>
            </a:r>
            <a:endParaRPr lang="en-CA" dirty="0" smtClean="0"/>
          </a:p>
          <a:p>
            <a:r>
              <a:rPr lang="en-CA" dirty="0" smtClean="0"/>
              <a:t>Mandela </a:t>
            </a:r>
            <a:r>
              <a:rPr lang="en-CA" dirty="0"/>
              <a:t>joined the ANC in 1944 and in the 1950's he organized non-violent resistance against apartheid. Following the Sharpeville massacre in 1960 Mandela and others abandoned non-violent protest in favour of violent acts</a:t>
            </a:r>
            <a:r>
              <a:rPr lang="en-CA" dirty="0" smtClean="0"/>
              <a:t>.</a:t>
            </a:r>
          </a:p>
          <a:p>
            <a:pPr marL="0" indent="0">
              <a:buNone/>
            </a:pPr>
            <a:r>
              <a:rPr lang="en-CA" dirty="0" smtClean="0"/>
              <a:t> </a:t>
            </a:r>
          </a:p>
          <a:p>
            <a:r>
              <a:rPr lang="en-CA" b="1" u="sng" dirty="0" smtClean="0"/>
              <a:t>Effects:</a:t>
            </a:r>
            <a:r>
              <a:rPr lang="en-CA" dirty="0"/>
              <a:t> </a:t>
            </a:r>
            <a:r>
              <a:rPr lang="en-CA" dirty="0" smtClean="0"/>
              <a:t>Mandela </a:t>
            </a:r>
            <a:r>
              <a:rPr lang="en-CA" dirty="0"/>
              <a:t>was sentenced to life imprisonment in 1963. While in prison from 1963 - 90 Mandela became an international figure with a worldwide following of supporters. He repeatedly refused offers of freedom in exchange for keeping quiet about apartheid. </a:t>
            </a:r>
            <a:endParaRPr lang="en-CA" dirty="0" smtClean="0"/>
          </a:p>
          <a:p>
            <a:r>
              <a:rPr lang="en-CA" dirty="0" smtClean="0"/>
              <a:t>This </a:t>
            </a:r>
            <a:r>
              <a:rPr lang="en-CA" dirty="0"/>
              <a:t>elevated him to mythical status among black South Africans. Eventually his fame grew that world leaders and the UN applied political pressure for Mandela’s release. Musicians, artists and writers championed Mandel’s cause. </a:t>
            </a:r>
            <a:endParaRPr lang="en-CA" dirty="0" smtClean="0"/>
          </a:p>
          <a:p>
            <a:r>
              <a:rPr lang="en-CA" dirty="0" smtClean="0"/>
              <a:t>Finally </a:t>
            </a:r>
            <a:r>
              <a:rPr lang="en-CA" dirty="0"/>
              <a:t>in 1990, the South African government facing civil unrest and world pressure, released Mandela. The government pledged reforms to create an equal and democratic South Africa. In 1994 Nelson Mandela was elected the first black president of South Africa. </a:t>
            </a:r>
          </a:p>
        </p:txBody>
      </p:sp>
    </p:spTree>
    <p:extLst>
      <p:ext uri="{BB962C8B-B14F-4D97-AF65-F5344CB8AC3E}">
        <p14:creationId xmlns:p14="http://schemas.microsoft.com/office/powerpoint/2010/main" val="2851704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Apartheid: South Africa</a:t>
            </a:r>
            <a:endParaRPr lang="en-CA" dirty="0"/>
          </a:p>
        </p:txBody>
      </p:sp>
      <p:sp>
        <p:nvSpPr>
          <p:cNvPr id="3" name="Content Placeholder 2"/>
          <p:cNvSpPr>
            <a:spLocks noGrp="1"/>
          </p:cNvSpPr>
          <p:nvPr>
            <p:ph idx="1"/>
          </p:nvPr>
        </p:nvSpPr>
        <p:spPr>
          <a:xfrm>
            <a:off x="179512" y="1340768"/>
            <a:ext cx="8712968" cy="5256583"/>
          </a:xfrm>
        </p:spPr>
        <p:txBody>
          <a:bodyPr>
            <a:normAutofit fontScale="92500" lnSpcReduction="10000"/>
          </a:bodyPr>
          <a:lstStyle/>
          <a:p>
            <a:pPr marL="0" indent="0">
              <a:buNone/>
            </a:pPr>
            <a:r>
              <a:rPr lang="en-CA" b="1" u="sng" dirty="0"/>
              <a:t>Birth of Apartheid </a:t>
            </a:r>
          </a:p>
          <a:p>
            <a:r>
              <a:rPr lang="en-CA" dirty="0"/>
              <a:t>Racial segregation and white supremacy had become central aspects of South African policy long before apartheid began. The controversial 1913 Land Act, passed three years after South Africa gained its independence, marked the beginning of territorial segregation by forcing black Africans to live in reserves and making it illegal for them to work as sharecroppers. </a:t>
            </a:r>
            <a:endParaRPr lang="en-CA" dirty="0" smtClean="0"/>
          </a:p>
          <a:p>
            <a:r>
              <a:rPr lang="en-CA" dirty="0" smtClean="0"/>
              <a:t>Opponents </a:t>
            </a:r>
            <a:r>
              <a:rPr lang="en-CA" dirty="0"/>
              <a:t>of the Land Act formed the South African National Native Congress, which would become the African National Congress (ANC).</a:t>
            </a:r>
          </a:p>
          <a:p>
            <a:r>
              <a:rPr lang="en-CA" dirty="0"/>
              <a:t>The Great Depression and World War II brought increasing economic woes to South Africa, and convinced the government to strengthen its policies of racial segregation. In 1948, the Afrikaner National Party won the general election under the slogan “apartheid” (literally “separateness”). Their goal was not only to separate South Africa’s white minority from its non-white majority, but also to separate non-whites from each other, and to divide black South Africans along tribal lines in order to decrease their political power.</a:t>
            </a:r>
          </a:p>
          <a:p>
            <a:endParaRPr lang="en-CA" dirty="0"/>
          </a:p>
          <a:p>
            <a:endParaRPr lang="en-CA" dirty="0"/>
          </a:p>
        </p:txBody>
      </p:sp>
    </p:spTree>
    <p:extLst>
      <p:ext uri="{BB962C8B-B14F-4D97-AF65-F5344CB8AC3E}">
        <p14:creationId xmlns:p14="http://schemas.microsoft.com/office/powerpoint/2010/main" val="2364072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Apartheid: South Africa</a:t>
            </a:r>
          </a:p>
        </p:txBody>
      </p:sp>
      <p:sp>
        <p:nvSpPr>
          <p:cNvPr id="3" name="Content Placeholder 2"/>
          <p:cNvSpPr>
            <a:spLocks noGrp="1"/>
          </p:cNvSpPr>
          <p:nvPr>
            <p:ph idx="1"/>
          </p:nvPr>
        </p:nvSpPr>
        <p:spPr>
          <a:xfrm>
            <a:off x="323528" y="1484784"/>
            <a:ext cx="8280920" cy="5112567"/>
          </a:xfrm>
        </p:spPr>
        <p:txBody>
          <a:bodyPr>
            <a:normAutofit fontScale="92500" lnSpcReduction="20000"/>
          </a:bodyPr>
          <a:lstStyle/>
          <a:p>
            <a:pPr marL="0" indent="0">
              <a:buNone/>
            </a:pPr>
            <a:r>
              <a:rPr lang="en-CA" b="1" u="sng" dirty="0"/>
              <a:t>Apartheid Becomes Law </a:t>
            </a:r>
          </a:p>
          <a:p>
            <a:r>
              <a:rPr lang="en-CA" dirty="0"/>
              <a:t>By 1950, the government had banned marriages between whites and people of other races, and prohibited sexual relations between black and white South Africans. </a:t>
            </a:r>
            <a:endParaRPr lang="en-CA" dirty="0" smtClean="0"/>
          </a:p>
          <a:p>
            <a:r>
              <a:rPr lang="en-CA" dirty="0" smtClean="0"/>
              <a:t>The </a:t>
            </a:r>
            <a:r>
              <a:rPr lang="en-CA" dirty="0"/>
              <a:t>Population Registration Act of 1950 provided the basic framework for apartheid by classifying all South Africans by race, including Bantu (black Africans), Coloured (mixed race) and white. A fourth category, Asian (meaning Indian and Pakistani) was later added. In some cases, the legislation split families; parents could be classified as white, while their children were classified as colored.</a:t>
            </a:r>
          </a:p>
          <a:p>
            <a:r>
              <a:rPr lang="en-CA" dirty="0"/>
              <a:t>A series of Land Acts set aside more than 80 percent of the country’s land for the white minority, and “pass laws” required non-whites to carry documents authorizing their presence in restricted areas. In order to limit contact between the races, the government established separate public facilities for whites and non-whites, limited the activity of </a:t>
            </a:r>
            <a:r>
              <a:rPr lang="en-CA" dirty="0" smtClean="0"/>
              <a:t>non-white </a:t>
            </a:r>
            <a:r>
              <a:rPr lang="en-CA" dirty="0"/>
              <a:t>labor unions and denied non-white participation in national government.</a:t>
            </a:r>
          </a:p>
          <a:p>
            <a:endParaRPr lang="en-CA" dirty="0"/>
          </a:p>
        </p:txBody>
      </p:sp>
    </p:spTree>
    <p:extLst>
      <p:ext uri="{BB962C8B-B14F-4D97-AF65-F5344CB8AC3E}">
        <p14:creationId xmlns:p14="http://schemas.microsoft.com/office/powerpoint/2010/main" val="2395372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Apartheid: South Africa</a:t>
            </a:r>
          </a:p>
        </p:txBody>
      </p:sp>
      <p:sp>
        <p:nvSpPr>
          <p:cNvPr id="3" name="Content Placeholder 2"/>
          <p:cNvSpPr>
            <a:spLocks noGrp="1"/>
          </p:cNvSpPr>
          <p:nvPr>
            <p:ph idx="1"/>
          </p:nvPr>
        </p:nvSpPr>
        <p:spPr>
          <a:xfrm>
            <a:off x="484710" y="1268760"/>
            <a:ext cx="8407770" cy="5400599"/>
          </a:xfrm>
        </p:spPr>
        <p:txBody>
          <a:bodyPr>
            <a:normAutofit fontScale="92500" lnSpcReduction="20000"/>
          </a:bodyPr>
          <a:lstStyle/>
          <a:p>
            <a:pPr marL="0" indent="0">
              <a:buNone/>
            </a:pPr>
            <a:r>
              <a:rPr lang="en-CA" b="1" u="sng" dirty="0"/>
              <a:t>Apartheid and Separate Development </a:t>
            </a:r>
          </a:p>
          <a:p>
            <a:r>
              <a:rPr lang="en-CA" dirty="0"/>
              <a:t>Dr. Hendrik </a:t>
            </a:r>
            <a:r>
              <a:rPr lang="en-CA" dirty="0" smtClean="0"/>
              <a:t>Verwoerd, prime </a:t>
            </a:r>
            <a:r>
              <a:rPr lang="en-CA" dirty="0"/>
              <a:t>minister in 1958, </a:t>
            </a:r>
            <a:r>
              <a:rPr lang="en-CA" dirty="0" smtClean="0"/>
              <a:t>refined </a:t>
            </a:r>
            <a:r>
              <a:rPr lang="en-CA" dirty="0"/>
              <a:t>apartheid policy further into a system he referred to as “separate development.” </a:t>
            </a:r>
            <a:endParaRPr lang="en-CA" dirty="0" smtClean="0"/>
          </a:p>
          <a:p>
            <a:r>
              <a:rPr lang="en-CA" dirty="0" smtClean="0"/>
              <a:t>The </a:t>
            </a:r>
            <a:r>
              <a:rPr lang="en-CA" dirty="0"/>
              <a:t>Promotion of Bantu Self-Government Act of 1959 created 10 Bantu homelands known as Bantustans. Separating black South Africans from each other enabled the government to claim there was no black majority, and reduced the possibility that blacks would unify into one nationalist organization. Every black South African was designated as a citizen as one of the Bantustans, a system that supposedly gave them full political rights, but effectively removed them from the nation’s political body.</a:t>
            </a:r>
          </a:p>
          <a:p>
            <a:r>
              <a:rPr lang="en-CA" dirty="0"/>
              <a:t>In one of the most devastating aspects of apartheid, the government forcibly removed black South Africans from rural areas designated as “white” to the homelands, and sold their land at low prices to white farmers. From 1961 to 1994, more than 3.5 million people were forcibly removed from their homes and deposited in the Bantustans, where they were plunged into poverty and hopelessness.</a:t>
            </a:r>
          </a:p>
          <a:p>
            <a:endParaRPr lang="en-CA" dirty="0"/>
          </a:p>
          <a:p>
            <a:endParaRPr lang="en-CA" dirty="0"/>
          </a:p>
        </p:txBody>
      </p:sp>
    </p:spTree>
    <p:extLst>
      <p:ext uri="{BB962C8B-B14F-4D97-AF65-F5344CB8AC3E}">
        <p14:creationId xmlns:p14="http://schemas.microsoft.com/office/powerpoint/2010/main" val="1722700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Apartheid: South Africa</a:t>
            </a:r>
          </a:p>
        </p:txBody>
      </p:sp>
      <p:sp>
        <p:nvSpPr>
          <p:cNvPr id="3" name="Content Placeholder 2"/>
          <p:cNvSpPr>
            <a:spLocks noGrp="1"/>
          </p:cNvSpPr>
          <p:nvPr>
            <p:ph idx="1"/>
          </p:nvPr>
        </p:nvSpPr>
        <p:spPr>
          <a:xfrm>
            <a:off x="323528" y="1484785"/>
            <a:ext cx="8496944" cy="5184576"/>
          </a:xfrm>
        </p:spPr>
        <p:txBody>
          <a:bodyPr>
            <a:normAutofit fontScale="85000" lnSpcReduction="10000"/>
          </a:bodyPr>
          <a:lstStyle/>
          <a:p>
            <a:pPr marL="0" indent="0">
              <a:buNone/>
            </a:pPr>
            <a:r>
              <a:rPr lang="en-CA" b="1" u="sng" dirty="0"/>
              <a:t>Opposition to Apartheid </a:t>
            </a:r>
          </a:p>
          <a:p>
            <a:r>
              <a:rPr lang="en-CA" dirty="0"/>
              <a:t>Resistance to apartheid within South Africa took many forms over the years, from non-violent demonstrations, protests and strikes to political action and eventually to armed resistance. </a:t>
            </a:r>
            <a:endParaRPr lang="en-CA" dirty="0" smtClean="0"/>
          </a:p>
          <a:p>
            <a:r>
              <a:rPr lang="en-CA" dirty="0" smtClean="0"/>
              <a:t>Together </a:t>
            </a:r>
            <a:r>
              <a:rPr lang="en-CA" dirty="0"/>
              <a:t>with the South Indian National Congress, the ANC organized a mass meeting in 1952, during which attendees burned their pass books. </a:t>
            </a:r>
            <a:endParaRPr lang="en-CA" dirty="0" smtClean="0"/>
          </a:p>
          <a:p>
            <a:r>
              <a:rPr lang="en-CA" dirty="0" smtClean="0"/>
              <a:t>A </a:t>
            </a:r>
            <a:r>
              <a:rPr lang="en-CA" dirty="0"/>
              <a:t>group calling itself the Congress of the People adopted a Freedom Charter in 1955 asserting that “South Africa belongs to all who live in it, black or white.” The government broke up the meeting and arrested 150 people, charging them with high treason.</a:t>
            </a:r>
          </a:p>
          <a:p>
            <a:r>
              <a:rPr lang="en-CA" dirty="0"/>
              <a:t>In 1960, at the black township of </a:t>
            </a:r>
            <a:r>
              <a:rPr lang="en-CA" dirty="0" err="1"/>
              <a:t>Sharpesville</a:t>
            </a:r>
            <a:r>
              <a:rPr lang="en-CA" dirty="0"/>
              <a:t>, the police opened fire on a group of unarmed blacks associated with the Pan-African Congress (PAC), an offshoot of the ANC. The group had arrived at the police station without passes, inviting arrest as an act of resistance. At least 67 blacks were killed and more than 180 wounded. </a:t>
            </a:r>
            <a:r>
              <a:rPr lang="en-CA" dirty="0" err="1"/>
              <a:t>Sharpesville</a:t>
            </a:r>
            <a:r>
              <a:rPr lang="en-CA" dirty="0"/>
              <a:t> convinced many anti-apartheid leaders that they could not achieve their objectives by peaceful means, and both the PAC and ANC established military wings, neither of which ever posed a serious military threat to the state. By 1961, most resistance leaders had been captured and sentenced to long prison terms or executed. </a:t>
            </a:r>
          </a:p>
        </p:txBody>
      </p:sp>
    </p:spTree>
    <p:extLst>
      <p:ext uri="{BB962C8B-B14F-4D97-AF65-F5344CB8AC3E}">
        <p14:creationId xmlns:p14="http://schemas.microsoft.com/office/powerpoint/2010/main" val="1986467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7740352" y="188640"/>
            <a:ext cx="360040" cy="45719"/>
          </a:xfrm>
        </p:spPr>
        <p:txBody>
          <a:bodyPr/>
          <a:lstStyle/>
          <a:p>
            <a:endParaRPr lang="en-CA" dirty="0"/>
          </a:p>
        </p:txBody>
      </p:sp>
      <p:sp>
        <p:nvSpPr>
          <p:cNvPr id="3" name="Content Placeholder 2"/>
          <p:cNvSpPr>
            <a:spLocks noGrp="1"/>
          </p:cNvSpPr>
          <p:nvPr>
            <p:ph idx="1"/>
          </p:nvPr>
        </p:nvSpPr>
        <p:spPr>
          <a:xfrm>
            <a:off x="179512" y="548680"/>
            <a:ext cx="8712968" cy="6120680"/>
          </a:xfrm>
        </p:spPr>
        <p:txBody>
          <a:bodyPr>
            <a:normAutofit fontScale="85000" lnSpcReduction="10000"/>
          </a:bodyPr>
          <a:lstStyle/>
          <a:p>
            <a:pPr marL="0" indent="0">
              <a:buNone/>
            </a:pPr>
            <a:r>
              <a:rPr lang="en-CA" b="1" u="sng" dirty="0"/>
              <a:t>Apartheid Comes to an End </a:t>
            </a:r>
          </a:p>
          <a:p>
            <a:r>
              <a:rPr lang="en-CA" dirty="0"/>
              <a:t>In 1976, when thousands of black children in Soweto, a black township outside Johannesburg, demonstrated against the Afrikaans language requirement for black African students, the police opened fire with tear gas and bullets. </a:t>
            </a:r>
            <a:endParaRPr lang="en-CA" dirty="0" smtClean="0"/>
          </a:p>
          <a:p>
            <a:r>
              <a:rPr lang="en-CA" dirty="0" smtClean="0"/>
              <a:t>The </a:t>
            </a:r>
            <a:r>
              <a:rPr lang="en-CA" dirty="0"/>
              <a:t>protests and government crackdowns that followed, combined with a national economic recession, drew more international attention to South Africa and shattered all illusions that apartheid had brought peace or prosperity to the nation. </a:t>
            </a:r>
            <a:endParaRPr lang="en-CA" dirty="0" smtClean="0"/>
          </a:p>
          <a:p>
            <a:r>
              <a:rPr lang="en-CA" dirty="0" smtClean="0"/>
              <a:t>The </a:t>
            </a:r>
            <a:r>
              <a:rPr lang="en-CA" dirty="0"/>
              <a:t>United Nations General Assembly had denounced apartheid in 1973, and in 1976 the UN Security Council voted to impose a mandatory embargo on the sale of arms to South Africa. In 1985, the United Kingdom and United States imposed economic sanctions on the country.</a:t>
            </a:r>
          </a:p>
          <a:p>
            <a:r>
              <a:rPr lang="en-CA" dirty="0"/>
              <a:t>Under pressure from the international community, the National Party government of Pieter Botha sought to institute some reforms, including abolition of the pass laws and the ban on interracial sex and marriage. </a:t>
            </a:r>
            <a:endParaRPr lang="en-CA" dirty="0" smtClean="0"/>
          </a:p>
          <a:p>
            <a:r>
              <a:rPr lang="en-CA" dirty="0"/>
              <a:t>B</a:t>
            </a:r>
            <a:r>
              <a:rPr lang="en-CA" dirty="0" smtClean="0"/>
              <a:t>y </a:t>
            </a:r>
            <a:r>
              <a:rPr lang="en-CA" dirty="0"/>
              <a:t>1989 Botha was pressured to step aside in favor of F.W. de Klerk. De Klerk’s government subsequently repealed the Population Registration Act, as well as most of the other legislation that formed the legal basis for apartheid. </a:t>
            </a:r>
            <a:endParaRPr lang="en-CA" dirty="0" smtClean="0"/>
          </a:p>
          <a:p>
            <a:r>
              <a:rPr lang="en-CA" dirty="0" smtClean="0"/>
              <a:t>A </a:t>
            </a:r>
            <a:r>
              <a:rPr lang="en-CA" dirty="0"/>
              <a:t>new constitution, which enfranchised blacks and other racial groups, took effect in 1994, and elections that year led to a coalition government with a non-white majority, marking the official end of the apartheid system.</a:t>
            </a:r>
          </a:p>
          <a:p>
            <a:endParaRPr lang="en-CA" dirty="0"/>
          </a:p>
        </p:txBody>
      </p:sp>
    </p:spTree>
    <p:extLst>
      <p:ext uri="{BB962C8B-B14F-4D97-AF65-F5344CB8AC3E}">
        <p14:creationId xmlns:p14="http://schemas.microsoft.com/office/powerpoint/2010/main" val="3126722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Colonies Seeking </a:t>
            </a:r>
            <a:r>
              <a:rPr lang="en-CA" dirty="0"/>
              <a:t>I</a:t>
            </a:r>
            <a:r>
              <a:rPr lang="en-CA" dirty="0" smtClean="0"/>
              <a:t>ndependence </a:t>
            </a:r>
            <a:r>
              <a:rPr lang="en-CA" dirty="0"/>
              <a:t>P</a:t>
            </a:r>
            <a:r>
              <a:rPr lang="en-CA" dirty="0" smtClean="0"/>
              <a:t>ost WW2</a:t>
            </a:r>
            <a:endParaRPr lang="en-CA" dirty="0"/>
          </a:p>
        </p:txBody>
      </p:sp>
      <p:pic>
        <p:nvPicPr>
          <p:cNvPr id="4" name="Content Placeholder 3" descr="http://www.wwnorton.com/college/history/ralph/ralimage/map37imp.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683568" y="1853248"/>
            <a:ext cx="7776864" cy="4888120"/>
          </a:xfrm>
          <a:prstGeom prst="rect">
            <a:avLst/>
          </a:prstGeom>
          <a:noFill/>
          <a:ln>
            <a:noFill/>
          </a:ln>
        </p:spPr>
      </p:pic>
    </p:spTree>
    <p:extLst>
      <p:ext uri="{BB962C8B-B14F-4D97-AF65-F5344CB8AC3E}">
        <p14:creationId xmlns:p14="http://schemas.microsoft.com/office/powerpoint/2010/main" val="1990940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Impact of Apartheid</a:t>
            </a:r>
            <a:endParaRPr lang="en-CA" dirty="0"/>
          </a:p>
        </p:txBody>
      </p:sp>
      <p:sp>
        <p:nvSpPr>
          <p:cNvPr id="3" name="Content Placeholder 2"/>
          <p:cNvSpPr>
            <a:spLocks noGrp="1"/>
          </p:cNvSpPr>
          <p:nvPr>
            <p:ph idx="1"/>
          </p:nvPr>
        </p:nvSpPr>
        <p:spPr>
          <a:xfrm>
            <a:off x="251520" y="1484785"/>
            <a:ext cx="8496944" cy="4896544"/>
          </a:xfrm>
        </p:spPr>
        <p:txBody>
          <a:bodyPr>
            <a:normAutofit lnSpcReduction="10000"/>
          </a:bodyPr>
          <a:lstStyle/>
          <a:p>
            <a:r>
              <a:rPr lang="en-CA" b="1" dirty="0" smtClean="0"/>
              <a:t>Political:  </a:t>
            </a:r>
            <a:r>
              <a:rPr lang="en-CA" dirty="0" smtClean="0"/>
              <a:t>A country where </a:t>
            </a:r>
            <a:r>
              <a:rPr lang="en-CA" smtClean="0"/>
              <a:t>white people </a:t>
            </a:r>
            <a:r>
              <a:rPr lang="en-CA" dirty="0" smtClean="0"/>
              <a:t>have all the political power and black people are disenfranchised from power (divided even among tribal lines themselves so it would appear there was no black majority).  All political power held by whites.</a:t>
            </a:r>
          </a:p>
          <a:p>
            <a:endParaRPr lang="en-CA" dirty="0" smtClean="0"/>
          </a:p>
          <a:p>
            <a:r>
              <a:rPr lang="en-CA" b="1" dirty="0" smtClean="0"/>
              <a:t>Social: </a:t>
            </a:r>
            <a:r>
              <a:rPr lang="en-CA" dirty="0" smtClean="0"/>
              <a:t>Long lasting social division between black and white and those classified as “other,” these arbitrary divisions even split families.  There is a lasting legacy of racism and oppression which is still evident today.</a:t>
            </a:r>
          </a:p>
          <a:p>
            <a:endParaRPr lang="en-CA" dirty="0" smtClean="0"/>
          </a:p>
          <a:p>
            <a:r>
              <a:rPr lang="en-CA" b="1" dirty="0" smtClean="0"/>
              <a:t>Economic:  </a:t>
            </a:r>
            <a:r>
              <a:rPr lang="en-CA" dirty="0" smtClean="0"/>
              <a:t>White people were legally given the majority of the good farming land and the most desirable places to live, the best jobs, education and facilities.  The uprisings, protests, violence and legacy of systemic racism is arguably still impacting the economic situation in South Africa today.</a:t>
            </a:r>
            <a:endParaRPr lang="en-CA" dirty="0"/>
          </a:p>
        </p:txBody>
      </p:sp>
    </p:spTree>
    <p:extLst>
      <p:ext uri="{BB962C8B-B14F-4D97-AF65-F5344CB8AC3E}">
        <p14:creationId xmlns:p14="http://schemas.microsoft.com/office/powerpoint/2010/main" val="922210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Colonialism?</a:t>
            </a:r>
            <a:endParaRPr lang="en-CA" dirty="0"/>
          </a:p>
        </p:txBody>
      </p:sp>
      <p:sp>
        <p:nvSpPr>
          <p:cNvPr id="3" name="Content Placeholder 2"/>
          <p:cNvSpPr>
            <a:spLocks noGrp="1"/>
          </p:cNvSpPr>
          <p:nvPr>
            <p:ph idx="1"/>
          </p:nvPr>
        </p:nvSpPr>
        <p:spPr>
          <a:xfrm>
            <a:off x="827700" y="1556792"/>
            <a:ext cx="7992772" cy="5040559"/>
          </a:xfrm>
        </p:spPr>
        <p:txBody>
          <a:bodyPr>
            <a:normAutofit/>
          </a:bodyPr>
          <a:lstStyle/>
          <a:p>
            <a:r>
              <a:rPr lang="en-CA" sz="3200" dirty="0" smtClean="0"/>
              <a:t>Colonialism is the establishment, exploitation and expansion of one country/territory by a political power from another territory.  </a:t>
            </a:r>
          </a:p>
          <a:p>
            <a:endParaRPr lang="en-CA" sz="3200" dirty="0" smtClean="0"/>
          </a:p>
          <a:p>
            <a:r>
              <a:rPr lang="en-CA" sz="3200" dirty="0" smtClean="0"/>
              <a:t>Basically put: the taker-over-</a:t>
            </a:r>
            <a:r>
              <a:rPr lang="en-CA" sz="3200" dirty="0" err="1" smtClean="0"/>
              <a:t>ers</a:t>
            </a:r>
            <a:r>
              <a:rPr lang="en-CA" sz="3200" dirty="0" smtClean="0"/>
              <a:t> established power in Africa, Asia and the Americas and often did unspeakable things to its citizens. </a:t>
            </a:r>
            <a:endParaRPr lang="en-CA" sz="3200" dirty="0"/>
          </a:p>
        </p:txBody>
      </p:sp>
    </p:spTree>
    <p:extLst>
      <p:ext uri="{BB962C8B-B14F-4D97-AF65-F5344CB8AC3E}">
        <p14:creationId xmlns:p14="http://schemas.microsoft.com/office/powerpoint/2010/main" val="140672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Major Colonial Powers Post WW2</a:t>
            </a:r>
            <a:endParaRPr lang="en-CA" dirty="0"/>
          </a:p>
        </p:txBody>
      </p:sp>
      <p:pic>
        <p:nvPicPr>
          <p:cNvPr id="6" name="Content Placeholder 5" descr="http://3.bp.blogspot.com/-MnEHJKid-mM/TdMynLeBQpI/AAAAAAAACDU/QFOxvLljims/s1600/great-britain-map%25283%2529.gif"/>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563888" y="1186812"/>
            <a:ext cx="4536504" cy="5445224"/>
          </a:xfrm>
          <a:prstGeom prst="rect">
            <a:avLst/>
          </a:prstGeom>
          <a:noFill/>
          <a:ln>
            <a:noFill/>
          </a:ln>
        </p:spPr>
      </p:pic>
    </p:spTree>
    <p:extLst>
      <p:ext uri="{BB962C8B-B14F-4D97-AF65-F5344CB8AC3E}">
        <p14:creationId xmlns:p14="http://schemas.microsoft.com/office/powerpoint/2010/main" val="553567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Soviet Union</a:t>
            </a:r>
            <a:endParaRPr lang="en-CA" dirty="0"/>
          </a:p>
        </p:txBody>
      </p:sp>
      <p:pic>
        <p:nvPicPr>
          <p:cNvPr id="4" name="Content Placeholder 3" descr="http://zigzagworld.files.wordpress.com/2010/06/ussr_map.jpg"/>
          <p:cNvPicPr>
            <a:picLocks noGrp="1"/>
          </p:cNvPicPr>
          <p:nvPr>
            <p:ph idx="1"/>
          </p:nvPr>
        </p:nvPicPr>
        <p:blipFill rotWithShape="1">
          <a:blip r:embed="rId2">
            <a:extLst>
              <a:ext uri="{28A0092B-C50C-407E-A947-70E740481C1C}">
                <a14:useLocalDpi xmlns:a14="http://schemas.microsoft.com/office/drawing/2010/main" val="0"/>
              </a:ext>
            </a:extLst>
          </a:blip>
          <a:srcRect l="18719" r="1785" b="61583"/>
          <a:stretch/>
        </p:blipFill>
        <p:spPr bwMode="auto">
          <a:xfrm>
            <a:off x="457200" y="1628800"/>
            <a:ext cx="8229600" cy="4320480"/>
          </a:xfrm>
          <a:prstGeom prst="rect">
            <a:avLst/>
          </a:prstGeom>
          <a:noFill/>
          <a:ln>
            <a:noFill/>
          </a:ln>
        </p:spPr>
      </p:pic>
    </p:spTree>
    <p:extLst>
      <p:ext uri="{BB962C8B-B14F-4D97-AF65-F5344CB8AC3E}">
        <p14:creationId xmlns:p14="http://schemas.microsoft.com/office/powerpoint/2010/main" val="9751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France</a:t>
            </a:r>
            <a:endParaRPr lang="en-CA" dirty="0"/>
          </a:p>
        </p:txBody>
      </p:sp>
      <p:pic>
        <p:nvPicPr>
          <p:cNvPr id="7" name="Picture 4" descr="http://www.fecielo.com/wp-content/uploads/2009/03/map-of-france-attractions.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14147" y="2052638"/>
            <a:ext cx="4137832"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95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Colonies</a:t>
            </a:r>
            <a:endParaRPr lang="en-CA" dirty="0"/>
          </a:p>
        </p:txBody>
      </p:sp>
      <p:sp>
        <p:nvSpPr>
          <p:cNvPr id="3" name="Content Placeholder 2"/>
          <p:cNvSpPr>
            <a:spLocks noGrp="1"/>
          </p:cNvSpPr>
          <p:nvPr>
            <p:ph idx="1"/>
          </p:nvPr>
        </p:nvSpPr>
        <p:spPr>
          <a:xfrm>
            <a:off x="827700" y="1412777"/>
            <a:ext cx="7200684" cy="4835630"/>
          </a:xfrm>
        </p:spPr>
        <p:txBody>
          <a:bodyPr>
            <a:normAutofit/>
          </a:bodyPr>
          <a:lstStyle/>
          <a:p>
            <a:r>
              <a:rPr lang="en-CA" sz="2800" dirty="0" smtClean="0"/>
              <a:t>Algeria, for example, was a former French colony who received its independence in 1962. </a:t>
            </a:r>
          </a:p>
          <a:p>
            <a:r>
              <a:rPr lang="en-CA" sz="2800" dirty="0" smtClean="0"/>
              <a:t>Almost 1 million </a:t>
            </a:r>
            <a:r>
              <a:rPr lang="en-CA" sz="2800" dirty="0"/>
              <a:t>F</a:t>
            </a:r>
            <a:r>
              <a:rPr lang="en-CA" sz="2800" dirty="0" smtClean="0"/>
              <a:t>rench settlers up and moved back to France during this movement towards self-determination.  Most were settlers but a large majority of them were of Algerian descent. </a:t>
            </a:r>
            <a:endParaRPr lang="en-CA" sz="2800" dirty="0"/>
          </a:p>
        </p:txBody>
      </p:sp>
    </p:spTree>
    <p:extLst>
      <p:ext uri="{BB962C8B-B14F-4D97-AF65-F5344CB8AC3E}">
        <p14:creationId xmlns:p14="http://schemas.microsoft.com/office/powerpoint/2010/main" val="838327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426</TotalTime>
  <Words>2723</Words>
  <Application>Microsoft Office PowerPoint</Application>
  <PresentationFormat>On-screen Show (4:3)</PresentationFormat>
  <Paragraphs>123</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Century Gothic</vt:lpstr>
      <vt:lpstr>Wingdings 3</vt:lpstr>
      <vt:lpstr>Ion</vt:lpstr>
      <vt:lpstr>Unit 5 (5.1) India, Africa, Egypt.  Nationalism and challenges post WW2</vt:lpstr>
      <vt:lpstr>African Occupation WW1</vt:lpstr>
      <vt:lpstr>African Occupation WW2</vt:lpstr>
      <vt:lpstr>Colonies Seeking Independence Post WW2</vt:lpstr>
      <vt:lpstr>What is Colonialism?</vt:lpstr>
      <vt:lpstr>Major Colonial Powers Post WW2</vt:lpstr>
      <vt:lpstr>Soviet Union</vt:lpstr>
      <vt:lpstr>France</vt:lpstr>
      <vt:lpstr>Colonies</vt:lpstr>
      <vt:lpstr>Take the good with the bad</vt:lpstr>
      <vt:lpstr>Question</vt:lpstr>
      <vt:lpstr>Why decolonization was occurring </vt:lpstr>
      <vt:lpstr>Part 2</vt:lpstr>
      <vt:lpstr>Self-Determination</vt:lpstr>
      <vt:lpstr>Indian Independence Act</vt:lpstr>
      <vt:lpstr>Apartheid</vt:lpstr>
      <vt:lpstr>African National Congress</vt:lpstr>
      <vt:lpstr>PowerPoint Presentation</vt:lpstr>
      <vt:lpstr>PowerPoint Presentation</vt:lpstr>
      <vt:lpstr>Suez Canal Crisis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Independence Movement Leaders</vt:lpstr>
      <vt:lpstr>Gandhi</vt:lpstr>
      <vt:lpstr>PowerPoint Presentation</vt:lpstr>
      <vt:lpstr>Nasser </vt:lpstr>
      <vt:lpstr>PowerPoint Presentation</vt:lpstr>
      <vt:lpstr>Mandella</vt:lpstr>
      <vt:lpstr>PowerPoint Presentation</vt:lpstr>
      <vt:lpstr>Apartheid: South Africa</vt:lpstr>
      <vt:lpstr>Apartheid: South Africa</vt:lpstr>
      <vt:lpstr>Apartheid: South Africa</vt:lpstr>
      <vt:lpstr>Apartheid: South Africa</vt:lpstr>
      <vt:lpstr>PowerPoint Presentation</vt:lpstr>
      <vt:lpstr>Impact of Apartheid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(5.1) India, Africa, Egypt.  Nationalism and challenges post WW2</dc:title>
  <dc:creator>Monica Shortt</dc:creator>
  <cp:lastModifiedBy>letsell</cp:lastModifiedBy>
  <cp:revision>31</cp:revision>
  <dcterms:created xsi:type="dcterms:W3CDTF">2015-05-19T20:37:30Z</dcterms:created>
  <dcterms:modified xsi:type="dcterms:W3CDTF">2016-05-09T15:52:43Z</dcterms:modified>
</cp:coreProperties>
</file>