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8" r:id="rId6"/>
    <p:sldId id="290" r:id="rId7"/>
    <p:sldId id="291" r:id="rId8"/>
    <p:sldId id="263" r:id="rId9"/>
    <p:sldId id="260" r:id="rId10"/>
    <p:sldId id="262" r:id="rId11"/>
    <p:sldId id="275" r:id="rId12"/>
    <p:sldId id="280" r:id="rId13"/>
    <p:sldId id="289" r:id="rId14"/>
    <p:sldId id="265" r:id="rId15"/>
    <p:sldId id="268" r:id="rId16"/>
    <p:sldId id="269" r:id="rId17"/>
    <p:sldId id="270" r:id="rId18"/>
    <p:sldId id="266" r:id="rId19"/>
    <p:sldId id="267" r:id="rId20"/>
    <p:sldId id="273" r:id="rId21"/>
    <p:sldId id="271" r:id="rId22"/>
    <p:sldId id="274" r:id="rId23"/>
    <p:sldId id="272" r:id="rId24"/>
    <p:sldId id="286" r:id="rId25"/>
    <p:sldId id="261" r:id="rId26"/>
    <p:sldId id="276" r:id="rId27"/>
    <p:sldId id="277" r:id="rId28"/>
    <p:sldId id="278" r:id="rId29"/>
    <p:sldId id="279" r:id="rId30"/>
    <p:sldId id="283" r:id="rId31"/>
    <p:sldId id="284" r:id="rId32"/>
    <p:sldId id="285" r:id="rId33"/>
    <p:sldId id="281" r:id="rId34"/>
    <p:sldId id="282" r:id="rId35"/>
    <p:sldId id="28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30" autoAdjust="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1/4/2016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Rising tide of fascism</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587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Mussolini</a:t>
            </a:r>
            <a:endParaRPr lang="en-CA" dirty="0"/>
          </a:p>
        </p:txBody>
      </p:sp>
      <p:sp>
        <p:nvSpPr>
          <p:cNvPr id="3" name="Content Placeholder 2"/>
          <p:cNvSpPr>
            <a:spLocks noGrp="1"/>
          </p:cNvSpPr>
          <p:nvPr>
            <p:ph idx="1"/>
          </p:nvPr>
        </p:nvSpPr>
        <p:spPr>
          <a:xfrm>
            <a:off x="860611" y="1516828"/>
            <a:ext cx="10940527" cy="5185186"/>
          </a:xfrm>
        </p:spPr>
        <p:txBody>
          <a:bodyPr>
            <a:normAutofit fontScale="85000" lnSpcReduction="10000"/>
          </a:bodyPr>
          <a:lstStyle/>
          <a:p>
            <a:r>
              <a:rPr lang="en-CA" dirty="0" smtClean="0"/>
              <a:t>Capitalised on public discontent and Economic </a:t>
            </a:r>
            <a:r>
              <a:rPr lang="en-CA" dirty="0"/>
              <a:t>Difficulties: Italy was impoverished and in a state of chaos following World War I. Inflation (an increase in prices and decrease in the value of money) was second only to the hyperinflation experienced by Germany</a:t>
            </a:r>
            <a:endParaRPr lang="en-CA" dirty="0" smtClean="0"/>
          </a:p>
          <a:p>
            <a:endParaRPr lang="en-CA" dirty="0"/>
          </a:p>
          <a:p>
            <a:r>
              <a:rPr lang="en-CA" dirty="0" smtClean="0"/>
              <a:t>Weakness of </a:t>
            </a:r>
            <a:r>
              <a:rPr lang="en-CA" dirty="0"/>
              <a:t>Coalition Governments:  In March 1919, Mussolini formed the Fascist Party, galvanising the support of many unemployed war veterans. He organised them into armed squads known as Black Shirts, who terrorised their political opponents. In 1921, the Fascist Party was invited to join the coalition government. </a:t>
            </a:r>
          </a:p>
          <a:p>
            <a:pPr marL="0" indent="0">
              <a:buNone/>
            </a:pPr>
            <a:endParaRPr lang="en-CA" dirty="0"/>
          </a:p>
          <a:p>
            <a:r>
              <a:rPr lang="en-CA" dirty="0"/>
              <a:t>By October 1922, Italy seemed to be slipping into political chaos. The Black Shirts marched on Rome and Mussolini presented himself as the only man capable of restoring order. King Victor Emmanuel invited Mussolini to form a government. Mussolini gradually dismantled the institutions of democratic government and in 1925 made himself dictator, taking the title 'Il </a:t>
            </a:r>
            <a:r>
              <a:rPr lang="en-CA" dirty="0" err="1"/>
              <a:t>Duce</a:t>
            </a:r>
            <a:r>
              <a:rPr lang="en-CA" dirty="0"/>
              <a:t>'. He set about attempting to re-establish Italy as a great European power. The regime was held together by strong state control and Mussolini's cult of personality.</a:t>
            </a:r>
          </a:p>
          <a:p>
            <a:pPr marL="0" indent="0">
              <a:buNone/>
            </a:pPr>
            <a:endParaRPr lang="en-CA" dirty="0"/>
          </a:p>
          <a:p>
            <a:r>
              <a:rPr lang="en-CA" dirty="0" smtClean="0"/>
              <a:t>Fears of Socialism and Communism:  Many Italian people support Mussolini because he gave them nationalistic pride and provided an outlet and support for the disillusioned.  There was a growing fear of Communism, and Fascism was preferable to a Communist Regime.  Italians did not want to see what happened in Russian (Stalin) happen in Italy so they turned to fascism. </a:t>
            </a:r>
          </a:p>
          <a:p>
            <a:endParaRPr lang="en-CA" dirty="0"/>
          </a:p>
        </p:txBody>
      </p:sp>
    </p:spTree>
    <p:extLst>
      <p:ext uri="{BB962C8B-B14F-4D97-AF65-F5344CB8AC3E}">
        <p14:creationId xmlns:p14="http://schemas.microsoft.com/office/powerpoint/2010/main" val="409538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March on Rome</a:t>
            </a:r>
            <a:endParaRPr lang="en-CA" dirty="0"/>
          </a:p>
        </p:txBody>
      </p:sp>
      <p:sp>
        <p:nvSpPr>
          <p:cNvPr id="3" name="Content Placeholder 2"/>
          <p:cNvSpPr>
            <a:spLocks noGrp="1"/>
          </p:cNvSpPr>
          <p:nvPr>
            <p:ph idx="1"/>
          </p:nvPr>
        </p:nvSpPr>
        <p:spPr>
          <a:xfrm>
            <a:off x="1371600" y="1721224"/>
            <a:ext cx="9601200" cy="4873214"/>
          </a:xfrm>
        </p:spPr>
        <p:txBody>
          <a:bodyPr>
            <a:normAutofit fontScale="77500" lnSpcReduction="20000"/>
          </a:bodyPr>
          <a:lstStyle/>
          <a:p>
            <a:r>
              <a:rPr lang="en-CA" sz="2800" dirty="0"/>
              <a:t>Mussolini organized a para-military unit known as the "Black Shirts," who terrorized political opponents and helped increase Fascist influence. By 1922, as Italy slipped into political chaos, Mussolini declared that only he could restore order and was given the authority. He gradually dismantled all democratic institutions, and by 1925, had made himself dictator. To his credit, Mussolini carried out an extensive public works program and reduced unemployment, making him very popular with the people.</a:t>
            </a:r>
          </a:p>
          <a:p>
            <a:endParaRPr lang="en-CA" sz="2800" b="1" u="sng" dirty="0" smtClean="0"/>
          </a:p>
          <a:p>
            <a:r>
              <a:rPr lang="en-CA" sz="2800" b="1" u="sng" dirty="0" smtClean="0"/>
              <a:t>March </a:t>
            </a:r>
            <a:r>
              <a:rPr lang="en-CA" sz="2800" b="1" u="sng" dirty="0"/>
              <a:t>on Rome: </a:t>
            </a:r>
            <a:r>
              <a:rPr lang="en-CA" sz="2800" dirty="0"/>
              <a:t>October, 1922 Benito Mussolini and his Black Shirts (Mussolini's followers) march on Rome to defend it from the threat of Communists. There was no threat but he hoped the sight of his Black Shirts would frighten the government into giving him power. It did. </a:t>
            </a:r>
            <a:endParaRPr lang="en-CA" sz="2800" dirty="0" smtClean="0"/>
          </a:p>
          <a:p>
            <a:r>
              <a:rPr lang="en-CA" sz="2800" dirty="0" smtClean="0"/>
              <a:t>King </a:t>
            </a:r>
            <a:r>
              <a:rPr lang="en-CA" sz="2800" dirty="0"/>
              <a:t>Victor Emmanuel invited Mussolini to form a government. Mussolini gradually dismantled the institutions of democratic government and in 1925 made himself dictator, taking the title 'Il </a:t>
            </a:r>
            <a:r>
              <a:rPr lang="en-CA" sz="2800" dirty="0" err="1"/>
              <a:t>Duce</a:t>
            </a:r>
            <a:r>
              <a:rPr lang="en-CA" sz="2800" dirty="0"/>
              <a:t>'. He set about attempting to re-establish Italy as a great European power. </a:t>
            </a:r>
          </a:p>
        </p:txBody>
      </p:sp>
    </p:spTree>
    <p:extLst>
      <p:ext uri="{BB962C8B-B14F-4D97-AF65-F5344CB8AC3E}">
        <p14:creationId xmlns:p14="http://schemas.microsoft.com/office/powerpoint/2010/main" val="2538458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Mussolini</a:t>
            </a:r>
            <a:endParaRPr lang="en-CA" dirty="0"/>
          </a:p>
        </p:txBody>
      </p:sp>
      <p:sp>
        <p:nvSpPr>
          <p:cNvPr id="3" name="Content Placeholder 2"/>
          <p:cNvSpPr>
            <a:spLocks noGrp="1"/>
          </p:cNvSpPr>
          <p:nvPr>
            <p:ph idx="1"/>
          </p:nvPr>
        </p:nvSpPr>
        <p:spPr/>
        <p:txBody>
          <a:bodyPr/>
          <a:lstStyle/>
          <a:p>
            <a:pPr marL="0" indent="0">
              <a:buNone/>
            </a:pPr>
            <a:r>
              <a:rPr lang="en-CA" dirty="0" smtClean="0"/>
              <a:t>Established </a:t>
            </a:r>
            <a:r>
              <a:rPr lang="en-CA" dirty="0"/>
              <a:t>a totalitarian state </a:t>
            </a:r>
            <a:r>
              <a:rPr lang="en-CA" dirty="0" smtClean="0"/>
              <a:t>by</a:t>
            </a:r>
          </a:p>
          <a:p>
            <a:pPr marL="0" indent="0">
              <a:buNone/>
            </a:pPr>
            <a:endParaRPr lang="en-CA" dirty="0"/>
          </a:p>
          <a:p>
            <a:r>
              <a:rPr lang="en-CA" dirty="0" smtClean="0"/>
              <a:t>Abolished </a:t>
            </a:r>
            <a:r>
              <a:rPr lang="en-CA" dirty="0"/>
              <a:t>all political parties except the Fascist </a:t>
            </a:r>
            <a:r>
              <a:rPr lang="en-CA" dirty="0" smtClean="0"/>
              <a:t>party</a:t>
            </a:r>
            <a:endParaRPr lang="en-CA" dirty="0"/>
          </a:p>
          <a:p>
            <a:r>
              <a:rPr lang="en-CA" dirty="0" smtClean="0"/>
              <a:t>Censored </a:t>
            </a:r>
            <a:r>
              <a:rPr lang="en-CA" dirty="0"/>
              <a:t>the </a:t>
            </a:r>
            <a:r>
              <a:rPr lang="en-CA" dirty="0" smtClean="0"/>
              <a:t>press, the</a:t>
            </a:r>
          </a:p>
          <a:p>
            <a:r>
              <a:rPr lang="en-CA" dirty="0"/>
              <a:t>U</a:t>
            </a:r>
            <a:r>
              <a:rPr lang="en-CA" dirty="0" smtClean="0"/>
              <a:t>sed propaganda</a:t>
            </a:r>
          </a:p>
          <a:p>
            <a:r>
              <a:rPr lang="en-CA" dirty="0"/>
              <a:t>T</a:t>
            </a:r>
            <a:r>
              <a:rPr lang="en-CA" dirty="0" smtClean="0"/>
              <a:t>error tactics (Black Shirts)-March on Rome October 1922.</a:t>
            </a:r>
            <a:endParaRPr lang="en-CA" dirty="0"/>
          </a:p>
          <a:p>
            <a:endParaRPr lang="en-CA" dirty="0"/>
          </a:p>
        </p:txBody>
      </p:sp>
    </p:spTree>
    <p:extLst>
      <p:ext uri="{BB962C8B-B14F-4D97-AF65-F5344CB8AC3E}">
        <p14:creationId xmlns:p14="http://schemas.microsoft.com/office/powerpoint/2010/main" val="1540027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Mussolini</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1.  Define </a:t>
            </a:r>
            <a:r>
              <a:rPr lang="en-CA" b="1" u="sng" dirty="0" smtClean="0"/>
              <a:t>Fascism</a:t>
            </a:r>
            <a:r>
              <a:rPr lang="en-CA" dirty="0" smtClean="0"/>
              <a:t> in your own words.  What the key elements</a:t>
            </a:r>
          </a:p>
          <a:p>
            <a:endParaRPr lang="en-CA" dirty="0" smtClean="0"/>
          </a:p>
          <a:p>
            <a:pPr marL="0" indent="0">
              <a:buNone/>
            </a:pPr>
            <a:r>
              <a:rPr lang="en-CA" dirty="0" smtClean="0"/>
              <a:t>2.  Create a timeline explaining how Mussolini gained power in Italy, be sure to include important dates and events that mark his rise to power and his eventual place at the undisputed leader of Italy, </a:t>
            </a:r>
            <a:r>
              <a:rPr lang="en-CA" i="1" dirty="0" smtClean="0"/>
              <a:t>Il </a:t>
            </a:r>
            <a:r>
              <a:rPr lang="en-CA" i="1" dirty="0" err="1" smtClean="0"/>
              <a:t>Duce</a:t>
            </a:r>
            <a:r>
              <a:rPr lang="en-CA" i="1" dirty="0" smtClean="0"/>
              <a:t>.</a:t>
            </a:r>
          </a:p>
          <a:p>
            <a:endParaRPr lang="en-CA" i="1" dirty="0"/>
          </a:p>
          <a:p>
            <a:pPr marL="0" indent="0">
              <a:buNone/>
            </a:pPr>
            <a:r>
              <a:rPr lang="en-CA" dirty="0" smtClean="0"/>
              <a:t>3.  Explain the factors in Italy that led to Mussolini’s rise to power</a:t>
            </a:r>
          </a:p>
          <a:p>
            <a:pPr>
              <a:buFontTx/>
              <a:buChar char="-"/>
            </a:pPr>
            <a:r>
              <a:rPr lang="en-CA" dirty="0" smtClean="0"/>
              <a:t>Weakness of coalition governments</a:t>
            </a:r>
          </a:p>
          <a:p>
            <a:pPr>
              <a:buFontTx/>
              <a:buChar char="-"/>
            </a:pPr>
            <a:r>
              <a:rPr lang="en-CA" dirty="0" smtClean="0"/>
              <a:t>Economic difficulties</a:t>
            </a:r>
          </a:p>
          <a:p>
            <a:pPr>
              <a:buFontTx/>
              <a:buChar char="-"/>
            </a:pPr>
            <a:r>
              <a:rPr lang="en-CA" dirty="0" smtClean="0"/>
              <a:t>Fear of socialism and communism</a:t>
            </a:r>
            <a:endParaRPr lang="en-CA" dirty="0"/>
          </a:p>
          <a:p>
            <a:endParaRPr lang="en-CA" dirty="0"/>
          </a:p>
        </p:txBody>
      </p:sp>
    </p:spTree>
    <p:extLst>
      <p:ext uri="{BB962C8B-B14F-4D97-AF65-F5344CB8AC3E}">
        <p14:creationId xmlns:p14="http://schemas.microsoft.com/office/powerpoint/2010/main" val="75737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Nazi Germany</a:t>
            </a:r>
            <a:endParaRPr lang="en-CA"/>
          </a:p>
        </p:txBody>
      </p:sp>
      <p:sp>
        <p:nvSpPr>
          <p:cNvPr id="3" name="Text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259305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Germany at the end of WWI</a:t>
            </a:r>
            <a:endParaRPr lang="en-CA" dirty="0"/>
          </a:p>
        </p:txBody>
      </p:sp>
      <p:sp>
        <p:nvSpPr>
          <p:cNvPr id="3" name="Content Placeholder 2"/>
          <p:cNvSpPr>
            <a:spLocks noGrp="1"/>
          </p:cNvSpPr>
          <p:nvPr>
            <p:ph idx="1"/>
          </p:nvPr>
        </p:nvSpPr>
        <p:spPr>
          <a:xfrm>
            <a:off x="1213945" y="1450429"/>
            <a:ext cx="10326414" cy="5249916"/>
          </a:xfrm>
        </p:spPr>
        <p:txBody>
          <a:bodyPr>
            <a:normAutofit fontScale="77500" lnSpcReduction="20000"/>
          </a:bodyPr>
          <a:lstStyle/>
          <a:p>
            <a:r>
              <a:rPr lang="en-CA" dirty="0"/>
              <a:t>World War One had a devastating impact on Germany. Throughout World War One, the people of Germany had been led to believe by their government that they were winning the war. Government propaganda had been used to great effect. When the temporarily blinded Adolf Hitler had gone into hospital in 1918 (the result of a gas attack), he, along with many German soldiers, was convinced that Germany was not only winning the war but was in the process of putting together a major military assault on Allied lines. </a:t>
            </a:r>
          </a:p>
          <a:p>
            <a:endParaRPr lang="en-CA" dirty="0"/>
          </a:p>
          <a:p>
            <a:r>
              <a:rPr lang="en-CA" dirty="0"/>
              <a:t>Only the military leaders such as </a:t>
            </a:r>
            <a:r>
              <a:rPr lang="en-CA" dirty="0" err="1"/>
              <a:t>Luderndorff</a:t>
            </a:r>
            <a:r>
              <a:rPr lang="en-CA" dirty="0"/>
              <a:t> and Hindenburg knew the true state of Germany’s military plight which had become even more apparent when America had joined in the war in 1917. The success of the </a:t>
            </a:r>
            <a:r>
              <a:rPr lang="en-CA" dirty="0" err="1"/>
              <a:t>Luderndoff</a:t>
            </a:r>
            <a:r>
              <a:rPr lang="en-CA" dirty="0"/>
              <a:t> Offensive in 1918 was only paper-thin as Germany had lost many of her most able officers in battle. </a:t>
            </a:r>
          </a:p>
          <a:p>
            <a:endParaRPr lang="en-CA" dirty="0"/>
          </a:p>
          <a:p>
            <a:r>
              <a:rPr lang="en-CA" dirty="0"/>
              <a:t>Germany itself was being starved of food and all goods as a result of the British Navy’s blockade of her ports in the north. With such a small coastline, the British Navy found it a relatively easy task to blockade her. German troops were poorly equipped and what food there was went to the war effort leaving the people of Germany very short of food.</a:t>
            </a:r>
          </a:p>
          <a:p>
            <a:endParaRPr lang="en-CA" dirty="0"/>
          </a:p>
          <a:p>
            <a:r>
              <a:rPr lang="en-CA" dirty="0"/>
              <a:t>In the autumn of 1918, the Allies launched a massive attack on the German lines. The German Army could not stand up to such an attack and in just a few weeks the German Army had collapsed. The euphoria of the success of the </a:t>
            </a:r>
            <a:r>
              <a:rPr lang="en-CA" dirty="0" err="1"/>
              <a:t>Luderndorff</a:t>
            </a:r>
            <a:r>
              <a:rPr lang="en-CA" dirty="0"/>
              <a:t> Offensive was quickly forgotten. Many Germans could not accept that they had lost the war. The blame was put on weak politicians rather than on military exhaustion. In the space of two months, Germany had gone from being a fighting nation to a defeated one; from a nation with a leader – Kaiser William II – to one with politicians leading the country. William II had been forced to abdicate – give up the throne</a:t>
            </a:r>
          </a:p>
        </p:txBody>
      </p:sp>
    </p:spTree>
    <p:extLst>
      <p:ext uri="{BB962C8B-B14F-4D97-AF65-F5344CB8AC3E}">
        <p14:creationId xmlns:p14="http://schemas.microsoft.com/office/powerpoint/2010/main" val="1959333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Germany at the end of WWI</a:t>
            </a:r>
            <a:endParaRPr lang="en-CA" dirty="0"/>
          </a:p>
        </p:txBody>
      </p:sp>
      <p:sp>
        <p:nvSpPr>
          <p:cNvPr id="3" name="Content Placeholder 2"/>
          <p:cNvSpPr>
            <a:spLocks noGrp="1"/>
          </p:cNvSpPr>
          <p:nvPr>
            <p:ph idx="1"/>
          </p:nvPr>
        </p:nvSpPr>
        <p:spPr/>
        <p:txBody>
          <a:bodyPr>
            <a:normAutofit fontScale="85000" lnSpcReduction="10000"/>
          </a:bodyPr>
          <a:lstStyle/>
          <a:p>
            <a:r>
              <a:rPr lang="en-CA" dirty="0"/>
              <a:t>Food shortages in Germany itself had pushed many civilians to the brink of starvation. Farmers were short of labourers to bring in the harvest as young men had been drafted into the military. By 1918, Germany was producing only 50% of the milk it had done before the war. By the winter of 1917, the supply of potatoes had run out and the only real alternative was turnips. This is why the winter of 1916 to 1917 is known as the “Turnip Winter“. Turnips were used as animal foodstuff and the thought of eating them repelled many as they were the food of cows, pigs etc. Lack of food had seriously weakened the ability of people to fight off disease. Flu had a terrible impact on Germans as the people had little bodily strength to fight the illness. It is thought that nearly 750,000 died of a combination of flu and starvation – this figure included mainly civilians but it also included soldiers who had survived the horror of war, returned to Germany and had died of the disease.</a:t>
            </a:r>
          </a:p>
          <a:p>
            <a:endParaRPr lang="en-CA" dirty="0"/>
          </a:p>
          <a:p>
            <a:r>
              <a:rPr lang="en-CA" dirty="0"/>
              <a:t>By Christmas 1918, Germany was at peace with regards to the war. The Armistice held out – though Germany was incapable of fighting anyway. However, the shock of defeat combined with the state of Germany caused the new government lead by Ebert to inherit many problems</a:t>
            </a:r>
          </a:p>
        </p:txBody>
      </p:sp>
    </p:spTree>
    <p:extLst>
      <p:ext uri="{BB962C8B-B14F-4D97-AF65-F5344CB8AC3E}">
        <p14:creationId xmlns:p14="http://schemas.microsoft.com/office/powerpoint/2010/main" val="655128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Frederick Ebert</a:t>
            </a:r>
            <a:endParaRPr lang="en-CA" dirty="0"/>
          </a:p>
        </p:txBody>
      </p:sp>
      <p:pic>
        <p:nvPicPr>
          <p:cNvPr id="4" name="Content Placeholder 3"/>
          <p:cNvPicPr>
            <a:picLocks noGrp="1" noChangeAspect="1"/>
          </p:cNvPicPr>
          <p:nvPr>
            <p:ph idx="1"/>
          </p:nvPr>
        </p:nvPicPr>
        <p:blipFill>
          <a:blip r:embed="rId2"/>
          <a:stretch>
            <a:fillRect/>
          </a:stretch>
        </p:blipFill>
        <p:spPr>
          <a:xfrm rot="267256">
            <a:off x="5864773" y="982523"/>
            <a:ext cx="3105806" cy="5538325"/>
          </a:xfrm>
          <a:prstGeom prst="rect">
            <a:avLst/>
          </a:prstGeom>
        </p:spPr>
      </p:pic>
      <p:sp>
        <p:nvSpPr>
          <p:cNvPr id="5" name="TextBox 4"/>
          <p:cNvSpPr txBox="1"/>
          <p:nvPr/>
        </p:nvSpPr>
        <p:spPr>
          <a:xfrm>
            <a:off x="1371600" y="2171700"/>
            <a:ext cx="3792071" cy="4524315"/>
          </a:xfrm>
          <a:prstGeom prst="rect">
            <a:avLst/>
          </a:prstGeom>
          <a:noFill/>
        </p:spPr>
        <p:txBody>
          <a:bodyPr wrap="square" rtlCol="0">
            <a:spAutoFit/>
          </a:bodyPr>
          <a:lstStyle/>
          <a:p>
            <a:r>
              <a:rPr lang="en-CA" dirty="0"/>
              <a:t>Friedrich Ebert was the first President of the Weimar Republic. Ebert took over during a very toxic period in history. There was a desire by many in France, Belgium and Britain to impose such a harsh peace treaty on the German people that the nation could never rise up again and start another war – the Treaty of Versailles was to directly blame Germany for starting the World War One. Ebert also had to deal with the perceived threat from the east. The country was bankrupt, hungry and to many leaderless. Ebert not only had to confront this, he had to address </a:t>
            </a:r>
            <a:r>
              <a:rPr lang="en-CA" dirty="0" smtClean="0"/>
              <a:t>it.</a:t>
            </a:r>
            <a:endParaRPr lang="en-CA" dirty="0"/>
          </a:p>
        </p:txBody>
      </p:sp>
    </p:spTree>
    <p:extLst>
      <p:ext uri="{BB962C8B-B14F-4D97-AF65-F5344CB8AC3E}">
        <p14:creationId xmlns:p14="http://schemas.microsoft.com/office/powerpoint/2010/main" val="4104964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Weimar Republic</a:t>
            </a:r>
            <a:endParaRPr lang="en-CA" dirty="0"/>
          </a:p>
        </p:txBody>
      </p:sp>
      <p:sp>
        <p:nvSpPr>
          <p:cNvPr id="3" name="Content Placeholder 2"/>
          <p:cNvSpPr>
            <a:spLocks noGrp="1"/>
          </p:cNvSpPr>
          <p:nvPr>
            <p:ph idx="1"/>
          </p:nvPr>
        </p:nvSpPr>
        <p:spPr/>
        <p:txBody>
          <a:bodyPr/>
          <a:lstStyle/>
          <a:p>
            <a:r>
              <a:rPr lang="en-CA" dirty="0"/>
              <a:t>Weimar Republic: democratic government that replaced the German Monarchy at the end of </a:t>
            </a:r>
            <a:r>
              <a:rPr lang="en-CA" dirty="0" smtClean="0"/>
              <a:t>World </a:t>
            </a:r>
            <a:r>
              <a:rPr lang="en-CA" dirty="0"/>
              <a:t>War </a:t>
            </a:r>
            <a:r>
              <a:rPr lang="en-CA" dirty="0" smtClean="0"/>
              <a:t>I</a:t>
            </a:r>
          </a:p>
          <a:p>
            <a:endParaRPr lang="en-CA" dirty="0" smtClean="0"/>
          </a:p>
          <a:p>
            <a:r>
              <a:rPr lang="en-CA" dirty="0" smtClean="0"/>
              <a:t>In 1918 the German government </a:t>
            </a:r>
            <a:r>
              <a:rPr lang="en-CA" dirty="0"/>
              <a:t>moved to the nearest large city which was ‘peaceful’ and set up government there. This was the city of Weimar. Hence the name of Germany from 1919 to 1933. </a:t>
            </a:r>
            <a:r>
              <a:rPr lang="en-CA" dirty="0" smtClean="0"/>
              <a:t>However Ebert’s government faced many challenges.</a:t>
            </a:r>
            <a:endParaRPr lang="en-CA" dirty="0"/>
          </a:p>
        </p:txBody>
      </p:sp>
    </p:spTree>
    <p:extLst>
      <p:ext uri="{BB962C8B-B14F-4D97-AF65-F5344CB8AC3E}">
        <p14:creationId xmlns:p14="http://schemas.microsoft.com/office/powerpoint/2010/main" val="1460933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facing the Weimar Republic</a:t>
            </a:r>
            <a:endParaRPr lang="en-CA" dirty="0"/>
          </a:p>
        </p:txBody>
      </p:sp>
      <p:sp>
        <p:nvSpPr>
          <p:cNvPr id="3" name="Content Placeholder 2"/>
          <p:cNvSpPr>
            <a:spLocks noGrp="1"/>
          </p:cNvSpPr>
          <p:nvPr>
            <p:ph idx="1"/>
          </p:nvPr>
        </p:nvSpPr>
        <p:spPr>
          <a:xfrm>
            <a:off x="871369" y="1688951"/>
            <a:ext cx="10456433" cy="5002305"/>
          </a:xfrm>
        </p:spPr>
        <p:txBody>
          <a:bodyPr>
            <a:normAutofit/>
          </a:bodyPr>
          <a:lstStyle/>
          <a:p>
            <a:r>
              <a:rPr lang="en-CA" dirty="0" smtClean="0"/>
              <a:t>The Weimar Government were the ones in power in Germany after Kaiser William II abdicated and were blamed for the defeat in war and the unfair Treaty of Versailles.  The people quickly blamed the war loss on the new government and forgot about the inefficient military leaders and rule of the Kaiser which actually led to Germany losing the war.</a:t>
            </a:r>
          </a:p>
          <a:p>
            <a:r>
              <a:rPr lang="en-CA" b="1" u="sng" dirty="0"/>
              <a:t>The war had brought </a:t>
            </a:r>
            <a:r>
              <a:rPr lang="en-CA" b="1" u="sng" dirty="0" smtClean="0"/>
              <a:t>:</a:t>
            </a:r>
            <a:endParaRPr lang="en-CA" dirty="0"/>
          </a:p>
          <a:p>
            <a:r>
              <a:rPr lang="en-CA" dirty="0"/>
              <a:t>economic disaster to </a:t>
            </a:r>
            <a:r>
              <a:rPr lang="en-CA" dirty="0" smtClean="0"/>
              <a:t>Germany</a:t>
            </a:r>
            <a:endParaRPr lang="en-CA" dirty="0"/>
          </a:p>
          <a:p>
            <a:r>
              <a:rPr lang="en-CA" dirty="0"/>
              <a:t>a serious loss of man </a:t>
            </a:r>
            <a:r>
              <a:rPr lang="en-CA" dirty="0" smtClean="0"/>
              <a:t>power</a:t>
            </a:r>
            <a:endParaRPr lang="en-CA" dirty="0"/>
          </a:p>
          <a:p>
            <a:r>
              <a:rPr lang="en-CA" dirty="0"/>
              <a:t>near total disrespect for the </a:t>
            </a:r>
            <a:r>
              <a:rPr lang="en-CA" dirty="0" smtClean="0"/>
              <a:t>government</a:t>
            </a:r>
            <a:endParaRPr lang="en-CA" dirty="0"/>
          </a:p>
          <a:p>
            <a:r>
              <a:rPr lang="en-CA" dirty="0"/>
              <a:t>many thousands of armed and disillusioned former soldiers roaming the </a:t>
            </a:r>
            <a:r>
              <a:rPr lang="en-CA" dirty="0" smtClean="0"/>
              <a:t>streets</a:t>
            </a:r>
            <a:endParaRPr lang="en-CA" dirty="0"/>
          </a:p>
          <a:p>
            <a:r>
              <a:rPr lang="en-CA" dirty="0"/>
              <a:t>a civilian population traumatised by the impact of the </a:t>
            </a:r>
            <a:r>
              <a:rPr lang="en-CA" dirty="0" smtClean="0"/>
              <a:t>war and feared communism</a:t>
            </a:r>
            <a:endParaRPr lang="en-CA" dirty="0"/>
          </a:p>
          <a:p>
            <a:r>
              <a:rPr lang="en-CA" dirty="0"/>
              <a:t>This </a:t>
            </a:r>
            <a:r>
              <a:rPr lang="en-CA" dirty="0" smtClean="0"/>
              <a:t>was </a:t>
            </a:r>
            <a:r>
              <a:rPr lang="en-CA" dirty="0"/>
              <a:t>all before the anger that was to occur in Germany over the Treaty of </a:t>
            </a:r>
            <a:r>
              <a:rPr lang="en-CA" dirty="0" smtClean="0"/>
              <a:t>Versailles, which was another very contentious issue after its signing!</a:t>
            </a:r>
            <a:endParaRPr lang="en-CA" dirty="0"/>
          </a:p>
        </p:txBody>
      </p:sp>
    </p:spTree>
    <p:extLst>
      <p:ext uri="{BB962C8B-B14F-4D97-AF65-F5344CB8AC3E}">
        <p14:creationId xmlns:p14="http://schemas.microsoft.com/office/powerpoint/2010/main" val="80048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Fascism</a:t>
            </a:r>
            <a:endParaRPr lang="en-CA" dirty="0"/>
          </a:p>
        </p:txBody>
      </p:sp>
      <p:sp>
        <p:nvSpPr>
          <p:cNvPr id="3" name="Content Placeholder 2"/>
          <p:cNvSpPr>
            <a:spLocks noGrp="1"/>
          </p:cNvSpPr>
          <p:nvPr>
            <p:ph idx="1"/>
          </p:nvPr>
        </p:nvSpPr>
        <p:spPr/>
        <p:txBody>
          <a:bodyPr>
            <a:noAutofit/>
          </a:bodyPr>
          <a:lstStyle/>
          <a:p>
            <a:r>
              <a:rPr lang="en-CA" sz="3200" dirty="0"/>
              <a:t>Fascism: political ideology that emphasizes national and racial superiority with a centralized, autocratic government ruled by a dictator. Fascism first arose in Italy under Benito Mussolini and later Germany, Spain and Japan had fascist governments. It has been argued that the appeal of fascism is its simple answers to complex questions and its strategy of finding scapegoats for the problems of millions.</a:t>
            </a:r>
          </a:p>
        </p:txBody>
      </p:sp>
    </p:spTree>
    <p:extLst>
      <p:ext uri="{BB962C8B-B14F-4D97-AF65-F5344CB8AC3E}">
        <p14:creationId xmlns:p14="http://schemas.microsoft.com/office/powerpoint/2010/main" val="1598640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Treaty to Bring Down a Republic</a:t>
            </a:r>
            <a:endParaRPr lang="en-CA" dirty="0"/>
          </a:p>
        </p:txBody>
      </p:sp>
      <p:sp>
        <p:nvSpPr>
          <p:cNvPr id="3" name="Content Placeholder 2"/>
          <p:cNvSpPr>
            <a:spLocks noGrp="1"/>
          </p:cNvSpPr>
          <p:nvPr>
            <p:ph idx="1"/>
          </p:nvPr>
        </p:nvSpPr>
        <p:spPr>
          <a:xfrm>
            <a:off x="1118795" y="1818042"/>
            <a:ext cx="10327341" cy="4647304"/>
          </a:xfrm>
        </p:spPr>
        <p:txBody>
          <a:bodyPr>
            <a:normAutofit/>
          </a:bodyPr>
          <a:lstStyle/>
          <a:p>
            <a:r>
              <a:rPr lang="en-CA" dirty="0"/>
              <a:t>Ebert appeared to have established his power in </a:t>
            </a:r>
            <a:r>
              <a:rPr lang="en-CA" dirty="0" smtClean="0"/>
              <a:t>Germany by the end of 1918. </a:t>
            </a:r>
            <a:r>
              <a:rPr lang="en-CA" dirty="0"/>
              <a:t>Resistance in the north and south had been crushed. In the spring of 1919, Ebert </a:t>
            </a:r>
            <a:r>
              <a:rPr lang="en-CA" dirty="0" smtClean="0"/>
              <a:t>and the Weimar Republic had largely supressed the left and the right opposition. But </a:t>
            </a:r>
            <a:r>
              <a:rPr lang="en-CA" dirty="0"/>
              <a:t>in May, all of Germany was horrified by the terms of the Treaty of Versailles which were announced on May 7th 1919</a:t>
            </a:r>
            <a:r>
              <a:rPr lang="en-CA" dirty="0" smtClean="0"/>
              <a:t>.</a:t>
            </a:r>
            <a:endParaRPr lang="en-CA" dirty="0"/>
          </a:p>
          <a:p>
            <a:r>
              <a:rPr lang="en-CA" dirty="0"/>
              <a:t>The </a:t>
            </a:r>
            <a:r>
              <a:rPr lang="en-CA" dirty="0" smtClean="0"/>
              <a:t>Weimar government </a:t>
            </a:r>
            <a:r>
              <a:rPr lang="en-CA" dirty="0"/>
              <a:t>had done as requested: </a:t>
            </a:r>
            <a:endParaRPr lang="en-CA" dirty="0" smtClean="0"/>
          </a:p>
          <a:p>
            <a:r>
              <a:rPr lang="en-CA" dirty="0" smtClean="0"/>
              <a:t>It removed </a:t>
            </a:r>
            <a:r>
              <a:rPr lang="en-CA" dirty="0"/>
              <a:t>the Kaiser from power and established a democratic form of government. </a:t>
            </a:r>
            <a:endParaRPr lang="en-CA" dirty="0" smtClean="0"/>
          </a:p>
          <a:p>
            <a:r>
              <a:rPr lang="en-CA" dirty="0" smtClean="0"/>
              <a:t>Germany </a:t>
            </a:r>
            <a:r>
              <a:rPr lang="en-CA" dirty="0"/>
              <a:t>and Ebert had expected a fait </a:t>
            </a:r>
            <a:r>
              <a:rPr lang="en-CA" dirty="0" smtClean="0"/>
              <a:t>treaty from the allies. After </a:t>
            </a:r>
            <a:r>
              <a:rPr lang="en-CA" dirty="0"/>
              <a:t>all, it was the Kaiser who had led Germany at the outbreak of the war, not a democratically elected government. Now it was the government that had been forced to sign this treaty. Suddenly, </a:t>
            </a:r>
            <a:r>
              <a:rPr lang="en-CA" dirty="0" smtClean="0"/>
              <a:t>The Weimar politicians </a:t>
            </a:r>
            <a:r>
              <a:rPr lang="en-CA" dirty="0"/>
              <a:t>became the “November Criminals”. Right wing politicians said that the government had “stabbed Germany in the </a:t>
            </a:r>
            <a:r>
              <a:rPr lang="en-CA" dirty="0" smtClean="0"/>
              <a:t>back”. Despite </a:t>
            </a:r>
            <a:r>
              <a:rPr lang="en-CA" dirty="0"/>
              <a:t>Ebert’s protest, the government was forced to sign the Treaty of Versailles as the Allies had threatened to invade if they did not sign</a:t>
            </a:r>
            <a:r>
              <a:rPr lang="en-CA" dirty="0" smtClean="0"/>
              <a:t>.  This was the nail in the coffin</a:t>
            </a:r>
            <a:endParaRPr lang="en-CA" dirty="0"/>
          </a:p>
        </p:txBody>
      </p:sp>
    </p:spTree>
    <p:extLst>
      <p:ext uri="{BB962C8B-B14F-4D97-AF65-F5344CB8AC3E}">
        <p14:creationId xmlns:p14="http://schemas.microsoft.com/office/powerpoint/2010/main" val="409959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81635"/>
          </a:xfrm>
        </p:spPr>
        <p:txBody>
          <a:bodyPr/>
          <a:lstStyle/>
          <a:p>
            <a:r>
              <a:rPr lang="en-CA" dirty="0" smtClean="0"/>
              <a:t>The Weimar Republic</a:t>
            </a:r>
            <a:endParaRPr lang="en-CA" dirty="0"/>
          </a:p>
        </p:txBody>
      </p:sp>
      <p:sp>
        <p:nvSpPr>
          <p:cNvPr id="3" name="Content Placeholder 2"/>
          <p:cNvSpPr>
            <a:spLocks noGrp="1"/>
          </p:cNvSpPr>
          <p:nvPr>
            <p:ph idx="1"/>
          </p:nvPr>
        </p:nvSpPr>
        <p:spPr>
          <a:xfrm>
            <a:off x="989704" y="1452282"/>
            <a:ext cx="10090672" cy="5142156"/>
          </a:xfrm>
        </p:spPr>
        <p:txBody>
          <a:bodyPr>
            <a:normAutofit fontScale="85000" lnSpcReduction="20000"/>
          </a:bodyPr>
          <a:lstStyle/>
          <a:p>
            <a:r>
              <a:rPr lang="en-CA" dirty="0"/>
              <a:t>The Weimar Republic experienced severe problems from its start. Ebert, the first head of the </a:t>
            </a:r>
            <a:r>
              <a:rPr lang="en-CA" dirty="0" smtClean="0"/>
              <a:t>Weimar Republic</a:t>
            </a:r>
            <a:r>
              <a:rPr lang="en-CA" dirty="0"/>
              <a:t>,  and his government were in a very difficult position. </a:t>
            </a:r>
            <a:endParaRPr lang="en-CA" dirty="0" smtClean="0"/>
          </a:p>
          <a:p>
            <a:r>
              <a:rPr lang="en-CA" dirty="0" smtClean="0"/>
              <a:t>Those </a:t>
            </a:r>
            <a:r>
              <a:rPr lang="en-CA" dirty="0"/>
              <a:t>on the </a:t>
            </a:r>
            <a:r>
              <a:rPr lang="en-CA" b="1" u="sng" dirty="0" smtClean="0"/>
              <a:t>left (communists</a:t>
            </a:r>
            <a:r>
              <a:rPr lang="en-CA" dirty="0" smtClean="0"/>
              <a:t>)had </a:t>
            </a:r>
            <a:r>
              <a:rPr lang="en-CA" dirty="0"/>
              <a:t>no respect for the government and the success of Lenin in Russia had boosted their self-belief. </a:t>
            </a:r>
            <a:endParaRPr lang="en-CA" dirty="0" smtClean="0"/>
          </a:p>
          <a:p>
            <a:r>
              <a:rPr lang="en-CA" dirty="0" smtClean="0"/>
              <a:t>Those </a:t>
            </a:r>
            <a:r>
              <a:rPr lang="en-CA" dirty="0"/>
              <a:t>on the </a:t>
            </a:r>
            <a:r>
              <a:rPr lang="en-CA" b="1" u="sng" dirty="0" smtClean="0"/>
              <a:t>right–former </a:t>
            </a:r>
            <a:r>
              <a:rPr lang="en-CA" b="1" u="sng" dirty="0"/>
              <a:t>soldiers </a:t>
            </a:r>
            <a:r>
              <a:rPr lang="en-CA" dirty="0"/>
              <a:t> </a:t>
            </a:r>
            <a:r>
              <a:rPr lang="en-CA" dirty="0" smtClean="0"/>
              <a:t>were bitter </a:t>
            </a:r>
            <a:r>
              <a:rPr lang="en-CA" dirty="0"/>
              <a:t>about the Armistice and the defeat in the war – also had no respect for the government as it had ‘betrayed’ them. </a:t>
            </a:r>
            <a:endParaRPr lang="en-CA" dirty="0" smtClean="0"/>
          </a:p>
          <a:p>
            <a:r>
              <a:rPr lang="en-CA" b="1" u="sng" dirty="0" smtClean="0"/>
              <a:t>Royalists</a:t>
            </a:r>
            <a:r>
              <a:rPr lang="en-CA" dirty="0"/>
              <a:t>, who wanted the Kaiser back had no respect for the government </a:t>
            </a:r>
            <a:endParaRPr lang="en-CA" dirty="0" smtClean="0"/>
          </a:p>
          <a:p>
            <a:r>
              <a:rPr lang="en-CA" b="1" u="sng" dirty="0"/>
              <a:t>T</a:t>
            </a:r>
            <a:r>
              <a:rPr lang="en-CA" b="1" u="sng" dirty="0" smtClean="0"/>
              <a:t>he </a:t>
            </a:r>
            <a:r>
              <a:rPr lang="en-CA" b="1" u="sng" dirty="0"/>
              <a:t>civilian population </a:t>
            </a:r>
            <a:r>
              <a:rPr lang="en-CA" dirty="0"/>
              <a:t>was still suffering from the effects of the war</a:t>
            </a:r>
            <a:r>
              <a:rPr lang="en-CA" dirty="0" smtClean="0"/>
              <a:t>.  The business class was afraid of a communist takeover and were aware of the collectivization in Russia, they did not want that for Germany and they were afraid the Weimar Republic was strong enough to ward off communism.</a:t>
            </a:r>
          </a:p>
          <a:p>
            <a:r>
              <a:rPr lang="en-CA" dirty="0" smtClean="0"/>
              <a:t>Ebert </a:t>
            </a:r>
            <a:r>
              <a:rPr lang="en-CA" dirty="0"/>
              <a:t>was isolated………yet he was head of Weimar Germany’s government. The most obvious symbol of his weakness was the fact that his control over Berlin – the nation’s capital – was very weak, </a:t>
            </a:r>
            <a:r>
              <a:rPr lang="en-CA" dirty="0" smtClean="0"/>
              <a:t>there was so much violence in the Nations capital of Berlin that the government moved its office to the city of Weimar (hence the name Weimar Republic), but of course the problems followed.</a:t>
            </a:r>
          </a:p>
          <a:p>
            <a:r>
              <a:rPr lang="en-CA" dirty="0" smtClean="0"/>
              <a:t>1918 </a:t>
            </a:r>
            <a:r>
              <a:rPr lang="en-CA" dirty="0"/>
              <a:t>to 1919 saw take place what has frequently been called the “German Revolution”. Attempts to overthrow that government came from both the left and the right</a:t>
            </a:r>
            <a:r>
              <a:rPr lang="en-CA" dirty="0" smtClean="0"/>
              <a:t>.</a:t>
            </a:r>
            <a:endParaRPr lang="en-CA" dirty="0"/>
          </a:p>
          <a:p>
            <a:r>
              <a:rPr lang="en-CA" b="1" u="sng" dirty="0" smtClean="0"/>
              <a:t>The </a:t>
            </a:r>
            <a:r>
              <a:rPr lang="en-CA" b="1" u="sng" dirty="0"/>
              <a:t>Spartacists</a:t>
            </a:r>
            <a:r>
              <a:rPr lang="en-CA" dirty="0"/>
              <a:t>, German communists named after the slave who led a rebellion against the Romans,  challenged Ebert’s government, as did the right wing </a:t>
            </a:r>
            <a:r>
              <a:rPr lang="en-CA" b="1" u="sng" dirty="0"/>
              <a:t>Free Corps (Freikorps</a:t>
            </a:r>
            <a:r>
              <a:rPr lang="en-CA" dirty="0"/>
              <a:t>) who were nationalists and usually former soldiers angered at what they saw as the government’s betrayal of the German Army in 1918.</a:t>
            </a:r>
          </a:p>
        </p:txBody>
      </p:sp>
    </p:spTree>
    <p:extLst>
      <p:ext uri="{BB962C8B-B14F-4D97-AF65-F5344CB8AC3E}">
        <p14:creationId xmlns:p14="http://schemas.microsoft.com/office/powerpoint/2010/main" val="2017702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Chaos in Germany</a:t>
            </a:r>
            <a:endParaRPr lang="en-CA" dirty="0"/>
          </a:p>
        </p:txBody>
      </p:sp>
      <p:sp>
        <p:nvSpPr>
          <p:cNvPr id="3" name="Content Placeholder 2"/>
          <p:cNvSpPr>
            <a:spLocks noGrp="1"/>
          </p:cNvSpPr>
          <p:nvPr>
            <p:ph idx="1"/>
          </p:nvPr>
        </p:nvSpPr>
        <p:spPr>
          <a:xfrm>
            <a:off x="839096" y="1699709"/>
            <a:ext cx="11080377" cy="5357308"/>
          </a:xfrm>
        </p:spPr>
        <p:txBody>
          <a:bodyPr>
            <a:normAutofit/>
          </a:bodyPr>
          <a:lstStyle/>
          <a:p>
            <a:r>
              <a:rPr lang="en-CA" dirty="0" smtClean="0"/>
              <a:t>In </a:t>
            </a:r>
            <a:r>
              <a:rPr lang="en-CA" dirty="0"/>
              <a:t>March 1920, the </a:t>
            </a:r>
            <a:r>
              <a:rPr lang="en-CA" b="1" u="sng" dirty="0"/>
              <a:t>Free Corps </a:t>
            </a:r>
            <a:r>
              <a:rPr lang="en-CA" dirty="0"/>
              <a:t>took over Berlin. Ebert and the government had to leave the city. The Free Corps were led by Wolfgang </a:t>
            </a:r>
            <a:r>
              <a:rPr lang="en-CA" dirty="0" err="1"/>
              <a:t>Kapp</a:t>
            </a:r>
            <a:r>
              <a:rPr lang="en-CA" dirty="0"/>
              <a:t> – a right wing nationalist who hated the government for signing the Versailles Treaty. This incident is called the </a:t>
            </a:r>
            <a:r>
              <a:rPr lang="en-CA" dirty="0" err="1"/>
              <a:t>Kapp</a:t>
            </a:r>
            <a:r>
              <a:rPr lang="en-CA" dirty="0"/>
              <a:t> Putsch. A putsch is an attempt to take over a country by the use of force. The Free Corps was joined by the Berlin police. The putsch failed because the workers of Berlin, who were not sympathetic to the Free Corps, went on general strike and paralysed the city. There were no buses, trams, trains and fuel supplies were ended. </a:t>
            </a:r>
            <a:r>
              <a:rPr lang="en-CA" dirty="0" err="1"/>
              <a:t>Kapp</a:t>
            </a:r>
            <a:r>
              <a:rPr lang="en-CA" dirty="0"/>
              <a:t> held Berlin for just 100 hours before he fled to Sweden. The putsch failed miserably. But once again, it was not the government that restored order. The government’s power was being maintained by others</a:t>
            </a:r>
            <a:r>
              <a:rPr lang="en-CA" dirty="0" smtClean="0"/>
              <a:t>.</a:t>
            </a:r>
          </a:p>
          <a:p>
            <a:endParaRPr lang="en-CA" dirty="0"/>
          </a:p>
          <a:p>
            <a:r>
              <a:rPr lang="en-CA" dirty="0"/>
              <a:t>Also in March 1920, the workers of the Ruhr – Germany’s wealthiest industrial region – formed a Red Army of 50,000 men. The Germany Army managed to defeat this threat to start with, but it was only finally put down by the Free Corps who shot over 2000 workers. Many people in Germany were scared of the communists. By now, the world knew about the brutal murders of the Romanov family in Russia at the hands of Russian communists</a:t>
            </a:r>
            <a:r>
              <a:rPr lang="en-CA" dirty="0" smtClean="0"/>
              <a:t>.</a:t>
            </a:r>
            <a:endParaRPr lang="en-CA" dirty="0"/>
          </a:p>
        </p:txBody>
      </p:sp>
    </p:spTree>
    <p:extLst>
      <p:ext uri="{BB962C8B-B14F-4D97-AF65-F5344CB8AC3E}">
        <p14:creationId xmlns:p14="http://schemas.microsoft.com/office/powerpoint/2010/main" val="1817691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Chaos in Germany</a:t>
            </a:r>
          </a:p>
        </p:txBody>
      </p:sp>
      <p:sp>
        <p:nvSpPr>
          <p:cNvPr id="3" name="Content Placeholder 2"/>
          <p:cNvSpPr>
            <a:spLocks noGrp="1"/>
          </p:cNvSpPr>
          <p:nvPr>
            <p:ph idx="1"/>
          </p:nvPr>
        </p:nvSpPr>
        <p:spPr>
          <a:xfrm>
            <a:off x="1371600" y="1871831"/>
            <a:ext cx="9601200" cy="4679575"/>
          </a:xfrm>
        </p:spPr>
        <p:txBody>
          <a:bodyPr>
            <a:normAutofit/>
          </a:bodyPr>
          <a:lstStyle/>
          <a:p>
            <a:r>
              <a:rPr lang="en-CA" dirty="0"/>
              <a:t>Many murders of left wing politicians occurred, usually committed by right wingers. Over 350 political murders took place between 1919 and 1922</a:t>
            </a:r>
            <a:r>
              <a:rPr lang="en-CA" dirty="0" smtClean="0"/>
              <a:t>.</a:t>
            </a:r>
          </a:p>
          <a:p>
            <a:endParaRPr lang="en-CA" dirty="0"/>
          </a:p>
          <a:p>
            <a:r>
              <a:rPr lang="en-CA" dirty="0"/>
              <a:t>The most famous murder was that of Walter </a:t>
            </a:r>
            <a:r>
              <a:rPr lang="en-CA" dirty="0" err="1"/>
              <a:t>Rathenau</a:t>
            </a:r>
            <a:r>
              <a:rPr lang="en-CA" dirty="0"/>
              <a:t>. He was Germany’s Foreign Minister and was associated with the Versailles Treaty. The four men who murdered him were sentenced to an average of four years in prison. One of the killers, Ernst von Salomon, when interviewed about the murder, stated that </a:t>
            </a:r>
            <a:r>
              <a:rPr lang="en-CA" dirty="0" err="1"/>
              <a:t>Rathenau’s</a:t>
            </a:r>
            <a:r>
              <a:rPr lang="en-CA" dirty="0"/>
              <a:t> association with the peace settlement was enough to seal his fate</a:t>
            </a:r>
            <a:r>
              <a:rPr lang="en-CA" dirty="0" smtClean="0"/>
              <a:t>.</a:t>
            </a:r>
          </a:p>
          <a:p>
            <a:endParaRPr lang="en-CA" dirty="0"/>
          </a:p>
          <a:p>
            <a:r>
              <a:rPr lang="en-CA" dirty="0"/>
              <a:t>In 1922, the French invaded the Ruhr as Germany had failed to pay her annual installment of reparations. Chaos ensued in Germany.</a:t>
            </a:r>
          </a:p>
          <a:p>
            <a:endParaRPr lang="en-CA" dirty="0"/>
          </a:p>
        </p:txBody>
      </p:sp>
    </p:spTree>
    <p:extLst>
      <p:ext uri="{BB962C8B-B14F-4D97-AF65-F5344CB8AC3E}">
        <p14:creationId xmlns:p14="http://schemas.microsoft.com/office/powerpoint/2010/main" val="236389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Enter Hitler and the Nazi’s</a:t>
            </a:r>
            <a:endParaRPr lang="en-CA" dirty="0"/>
          </a:p>
        </p:txBody>
      </p:sp>
      <p:sp>
        <p:nvSpPr>
          <p:cNvPr id="3" name="Text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657970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Adolph Hitler</a:t>
            </a:r>
            <a:endParaRPr lang="en-CA" dirty="0"/>
          </a:p>
        </p:txBody>
      </p:sp>
      <p:sp>
        <p:nvSpPr>
          <p:cNvPr id="3" name="Content Placeholder 2"/>
          <p:cNvSpPr>
            <a:spLocks noGrp="1"/>
          </p:cNvSpPr>
          <p:nvPr>
            <p:ph idx="1"/>
          </p:nvPr>
        </p:nvSpPr>
        <p:spPr/>
        <p:txBody>
          <a:bodyPr/>
          <a:lstStyle/>
          <a:p>
            <a:r>
              <a:rPr lang="en-CA" dirty="0"/>
              <a:t>Born in Austria in 1889, Adolf Hitler rose to power in German politics as leader of the National Socialist German Workers Party, also known as the Nazi Party. Hitler was chancellor of Germany from 1933 to 1945, and served as dictator from 1934 to 1945. His policies precipitated World War II and the Holocaust. Hitler committed suicide with wife Eva Braun on April 30, 1945, in his Berlin bunker.</a:t>
            </a:r>
          </a:p>
        </p:txBody>
      </p:sp>
    </p:spTree>
    <p:extLst>
      <p:ext uri="{BB962C8B-B14F-4D97-AF65-F5344CB8AC3E}">
        <p14:creationId xmlns:p14="http://schemas.microsoft.com/office/powerpoint/2010/main" val="3464511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 is up for Grabs in Germany: Munich </a:t>
            </a:r>
            <a:r>
              <a:rPr lang="en-CA" dirty="0"/>
              <a:t>Beer Hall Putsch: </a:t>
            </a:r>
          </a:p>
        </p:txBody>
      </p:sp>
      <p:sp>
        <p:nvSpPr>
          <p:cNvPr id="3" name="Content Placeholder 2"/>
          <p:cNvSpPr>
            <a:spLocks noGrp="1"/>
          </p:cNvSpPr>
          <p:nvPr>
            <p:ph idx="1"/>
          </p:nvPr>
        </p:nvSpPr>
        <p:spPr>
          <a:xfrm>
            <a:off x="946672" y="2065468"/>
            <a:ext cx="10951285" cy="4647304"/>
          </a:xfrm>
        </p:spPr>
        <p:txBody>
          <a:bodyPr>
            <a:normAutofit/>
          </a:bodyPr>
          <a:lstStyle/>
          <a:p>
            <a:endParaRPr lang="en-CA" dirty="0" smtClean="0"/>
          </a:p>
          <a:p>
            <a:r>
              <a:rPr lang="en-CA" dirty="0" smtClean="0"/>
              <a:t>Munich </a:t>
            </a:r>
            <a:r>
              <a:rPr lang="en-CA" dirty="0"/>
              <a:t>Beer Hall Putsch: Hitler and the Nazi's attempt to seize power by force in </a:t>
            </a:r>
            <a:r>
              <a:rPr lang="en-CA" dirty="0" smtClean="0"/>
              <a:t>1923. The </a:t>
            </a:r>
            <a:r>
              <a:rPr lang="en-CA" dirty="0"/>
              <a:t>Beer Hall Putsch of November 1923, or the Munich Putsch, was Hitler’s attempt to overthrow </a:t>
            </a:r>
            <a:r>
              <a:rPr lang="en-CA" dirty="0" smtClean="0"/>
              <a:t>the Weimar </a:t>
            </a:r>
            <a:r>
              <a:rPr lang="en-CA" dirty="0"/>
              <a:t>government of Ebert and establish a right wing nationalistic one in its place</a:t>
            </a:r>
            <a:r>
              <a:rPr lang="en-CA" dirty="0" smtClean="0"/>
              <a:t>.</a:t>
            </a:r>
            <a:endParaRPr lang="en-CA" dirty="0"/>
          </a:p>
          <a:p>
            <a:r>
              <a:rPr lang="en-CA" dirty="0"/>
              <a:t>In September 1923, the Chancellor Gustav Stresemann and President Ebert had decided that the only way Germany could proceed after hyperinflation was to agree to work with the French as opposed to against them. Both called for passive resistance to be called off in the Ruhr Valley. In this sense, Stresemann agreed that the only way forward was for Germany to pay reparations as demanded by the Treaty of Versailles</a:t>
            </a:r>
            <a:r>
              <a:rPr lang="en-CA" dirty="0" smtClean="0"/>
              <a:t>.</a:t>
            </a:r>
            <a:endParaRPr lang="en-CA" dirty="0"/>
          </a:p>
          <a:p>
            <a:r>
              <a:rPr lang="en-CA" dirty="0"/>
              <a:t>To the nationalists in Germany, this was an admittance of guilt for starting the First World War. This admittance of guilt brought with it the punishment of reparations. Therefore, the logic of the nationalists was that Ebert and Stresemann were agreeing that Germany was guilty of starting the war – something they could not tolerate.</a:t>
            </a:r>
          </a:p>
        </p:txBody>
      </p:sp>
    </p:spTree>
    <p:extLst>
      <p:ext uri="{BB962C8B-B14F-4D97-AF65-F5344CB8AC3E}">
        <p14:creationId xmlns:p14="http://schemas.microsoft.com/office/powerpoint/2010/main" val="4007465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Munich Beer Hall Putsch: </a:t>
            </a:r>
          </a:p>
        </p:txBody>
      </p:sp>
      <p:sp>
        <p:nvSpPr>
          <p:cNvPr id="3" name="Content Placeholder 2"/>
          <p:cNvSpPr>
            <a:spLocks noGrp="1"/>
          </p:cNvSpPr>
          <p:nvPr>
            <p:ph idx="1"/>
          </p:nvPr>
        </p:nvSpPr>
        <p:spPr>
          <a:xfrm>
            <a:off x="1043491" y="1828800"/>
            <a:ext cx="10574767" cy="4561242"/>
          </a:xfrm>
        </p:spPr>
        <p:txBody>
          <a:bodyPr>
            <a:normAutofit/>
          </a:bodyPr>
          <a:lstStyle/>
          <a:p>
            <a:r>
              <a:rPr lang="en-CA" dirty="0"/>
              <a:t>By 1923, many right wing parties had gravitated to southern Germany and primarily Bavaria. Here there were geographically as far away from Berlin without totally isolating themselves from the German people. Their headquarters was essentially Munich.</a:t>
            </a:r>
          </a:p>
          <a:p>
            <a:endParaRPr lang="en-CA" dirty="0"/>
          </a:p>
          <a:p>
            <a:r>
              <a:rPr lang="en-CA" dirty="0"/>
              <a:t>One such group was the fledgling Nazi Party. Lead by Adolf Hitler it had about 35,000 members by 1923. Though this figure appears low in the whole scheme of German politics (in the 1920 election the Nazis had not got one seat in the Reichstag), there were only about 40 members of the Nazi Party in 1920, so its growth rate was relatively quick. However, nationally, the Nazis Party was just one of a number of loud right-wing parties.</a:t>
            </a:r>
          </a:p>
          <a:p>
            <a:endParaRPr lang="en-CA" dirty="0"/>
          </a:p>
          <a:p>
            <a:r>
              <a:rPr lang="en-CA" dirty="0"/>
              <a:t>On November 8th and </a:t>
            </a:r>
            <a:r>
              <a:rPr lang="en-CA" dirty="0" smtClean="0"/>
              <a:t>9</a:t>
            </a:r>
            <a:r>
              <a:rPr lang="en-CA" baseline="30000" dirty="0" smtClean="0"/>
              <a:t>th</a:t>
            </a:r>
            <a:r>
              <a:rPr lang="en-CA" dirty="0" smtClean="0"/>
              <a:t> 1923</a:t>
            </a:r>
            <a:r>
              <a:rPr lang="en-CA" dirty="0"/>
              <a:t>, Hitler used the anger felt against the Berlin government in Bavaria to attempt an overthrow of the regional government in Munich in prelude to the take-over of the national government. This incident is generally known as the Beer Hall Putsch.</a:t>
            </a:r>
          </a:p>
        </p:txBody>
      </p:sp>
    </p:spTree>
    <p:extLst>
      <p:ext uri="{BB962C8B-B14F-4D97-AF65-F5344CB8AC3E}">
        <p14:creationId xmlns:p14="http://schemas.microsoft.com/office/powerpoint/2010/main" val="3642102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Munich Beer Hall Putsch: </a:t>
            </a:r>
          </a:p>
        </p:txBody>
      </p:sp>
      <p:sp>
        <p:nvSpPr>
          <p:cNvPr id="3" name="Content Placeholder 2"/>
          <p:cNvSpPr>
            <a:spLocks noGrp="1"/>
          </p:cNvSpPr>
          <p:nvPr>
            <p:ph idx="1"/>
          </p:nvPr>
        </p:nvSpPr>
        <p:spPr>
          <a:xfrm>
            <a:off x="871369" y="1495313"/>
            <a:ext cx="11080377" cy="5228215"/>
          </a:xfrm>
        </p:spPr>
        <p:txBody>
          <a:bodyPr>
            <a:normAutofit fontScale="85000" lnSpcReduction="20000"/>
          </a:bodyPr>
          <a:lstStyle/>
          <a:p>
            <a:r>
              <a:rPr lang="en-CA" dirty="0" smtClean="0"/>
              <a:t>Hitler </a:t>
            </a:r>
            <a:r>
              <a:rPr lang="en-CA" dirty="0"/>
              <a:t>had only an estimated 35,000 followers to take over Germany’s second city showed his political naivety in 1923. Hitler placed all his hopes on people in Munich following his lead having been angered by the central government’s response to the Ruhr crisis. Such support never materialised</a:t>
            </a:r>
            <a:r>
              <a:rPr lang="en-CA" dirty="0" smtClean="0"/>
              <a:t>.</a:t>
            </a:r>
          </a:p>
          <a:p>
            <a:r>
              <a:rPr lang="en-CA" dirty="0"/>
              <a:t>Hitler and 600 of his Stormtroopers (the SA) went into the meeting from the back of the hall. These SA men, lead by Ernst Rohm, lined the sides of the hall in an attempt to intimidate those in the beer hall. It is said that Hitler, once on the speaker’s platform, shouted out the following</a:t>
            </a:r>
            <a:r>
              <a:rPr lang="en-CA" dirty="0" smtClean="0"/>
              <a:t>: “</a:t>
            </a:r>
            <a:r>
              <a:rPr lang="en-CA" dirty="0"/>
              <a:t>The national revolution has broken out. The hall is surrounded</a:t>
            </a:r>
            <a:r>
              <a:rPr lang="en-CA" dirty="0" smtClean="0"/>
              <a:t>.”</a:t>
            </a:r>
          </a:p>
          <a:p>
            <a:r>
              <a:rPr lang="en-CA" dirty="0"/>
              <a:t>Hitler started to plan his take-over of Munich. But Hitler had made one major error. He had let Kahr and his colleagues go. They reported what had happened to Berlin and the central government ordered that the army and police should put down the Nazis once they started their march. After his experience in the beer hall, Kahr was in no mood to disagree</a:t>
            </a:r>
            <a:r>
              <a:rPr lang="en-CA" dirty="0" smtClean="0"/>
              <a:t>.</a:t>
            </a:r>
            <a:endParaRPr lang="en-CA" dirty="0"/>
          </a:p>
          <a:p>
            <a:r>
              <a:rPr lang="en-CA" dirty="0"/>
              <a:t>On November 9th, Hitler started his march with his followers. By the morning he knew that the army and police had been alerted that the Nazis would try to take over vital buildings in Munich. However, rather than call off the venture and lose any form of credibility, Hitler placed in faith in two things</a:t>
            </a:r>
            <a:r>
              <a:rPr lang="en-CA" dirty="0" smtClean="0"/>
              <a:t>:</a:t>
            </a:r>
            <a:endParaRPr lang="en-CA" dirty="0"/>
          </a:p>
          <a:p>
            <a:r>
              <a:rPr lang="en-CA" dirty="0"/>
              <a:t>He would appeal to the army and police to support him and the Nazis in their national crusade against a dishonourable government. With </a:t>
            </a:r>
            <a:r>
              <a:rPr lang="en-CA" dirty="0" err="1"/>
              <a:t>Luderndorff</a:t>
            </a:r>
            <a:r>
              <a:rPr lang="en-CA" dirty="0"/>
              <a:t> leading the march, he was confident that no one would fire on them, as they were lead by such a famous war hero</a:t>
            </a:r>
            <a:r>
              <a:rPr lang="en-CA" dirty="0" smtClean="0"/>
              <a:t>.</a:t>
            </a:r>
            <a:endParaRPr lang="en-CA" dirty="0"/>
          </a:p>
          <a:p>
            <a:r>
              <a:rPr lang="en-CA" dirty="0"/>
              <a:t>Hitler </a:t>
            </a:r>
            <a:r>
              <a:rPr lang="en-CA" dirty="0" smtClean="0"/>
              <a:t>started </a:t>
            </a:r>
            <a:r>
              <a:rPr lang="en-CA" dirty="0"/>
              <a:t>the march to the centre of Munich with 3000 men. At the centre of the city they were faced by 100 armed police and soldiers who blocked them from going down a narrow street called the </a:t>
            </a:r>
            <a:r>
              <a:rPr lang="en-CA" dirty="0" err="1"/>
              <a:t>Residenzstrasse</a:t>
            </a:r>
            <a:r>
              <a:rPr lang="en-CA" dirty="0"/>
              <a:t>. What happened next is not clear but shots were fired. The firing continued for just one minute but in that time sixteen Nazis and three policemen were killed.</a:t>
            </a:r>
          </a:p>
        </p:txBody>
      </p:sp>
    </p:spTree>
    <p:extLst>
      <p:ext uri="{BB962C8B-B14F-4D97-AF65-F5344CB8AC3E}">
        <p14:creationId xmlns:p14="http://schemas.microsoft.com/office/powerpoint/2010/main" val="4009705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Beer Hall Spin</a:t>
            </a:r>
            <a:endParaRPr lang="en-CA" dirty="0"/>
          </a:p>
        </p:txBody>
      </p:sp>
      <p:sp>
        <p:nvSpPr>
          <p:cNvPr id="3" name="Content Placeholder 2"/>
          <p:cNvSpPr>
            <a:spLocks noGrp="1"/>
          </p:cNvSpPr>
          <p:nvPr>
            <p:ph idx="1"/>
          </p:nvPr>
        </p:nvSpPr>
        <p:spPr>
          <a:xfrm>
            <a:off x="903642" y="1764253"/>
            <a:ext cx="10908254" cy="4959275"/>
          </a:xfrm>
        </p:spPr>
        <p:txBody>
          <a:bodyPr>
            <a:normAutofit fontScale="92500" lnSpcReduction="20000"/>
          </a:bodyPr>
          <a:lstStyle/>
          <a:p>
            <a:r>
              <a:rPr lang="en-CA" dirty="0"/>
              <a:t>Hitler </a:t>
            </a:r>
            <a:r>
              <a:rPr lang="en-CA" dirty="0" smtClean="0"/>
              <a:t>tried to flee from Munich </a:t>
            </a:r>
            <a:r>
              <a:rPr lang="en-CA" dirty="0"/>
              <a:t>but is captured, tried for treason and serves 9 months in </a:t>
            </a:r>
            <a:r>
              <a:rPr lang="en-CA" dirty="0" err="1"/>
              <a:t>Landsberg</a:t>
            </a:r>
            <a:r>
              <a:rPr lang="en-CA" dirty="0"/>
              <a:t> prison. It was during his imprisonment that he began dictating his thoughts to Rudolf Hess, which emerged in the book Mein </a:t>
            </a:r>
            <a:r>
              <a:rPr lang="en-CA" dirty="0" err="1"/>
              <a:t>Kampf</a:t>
            </a:r>
            <a:r>
              <a:rPr lang="en-CA" dirty="0"/>
              <a:t> (my struggle). It is a mixture of autobiography, political ideology and an examination of the techniques of propaganda</a:t>
            </a:r>
            <a:r>
              <a:rPr lang="en-CA" dirty="0" smtClean="0"/>
              <a:t>.</a:t>
            </a:r>
          </a:p>
          <a:p>
            <a:endParaRPr lang="en-CA" dirty="0" smtClean="0"/>
          </a:p>
          <a:p>
            <a:r>
              <a:rPr lang="en-CA" dirty="0" smtClean="0"/>
              <a:t>Faced </a:t>
            </a:r>
            <a:r>
              <a:rPr lang="en-CA" dirty="0"/>
              <a:t>with the potential loss of men, </a:t>
            </a:r>
            <a:r>
              <a:rPr lang="en-CA" dirty="0" smtClean="0"/>
              <a:t>Hitler was </a:t>
            </a:r>
            <a:r>
              <a:rPr lang="en-CA" dirty="0"/>
              <a:t>pushed into an action that he may not have wanted to get involved </a:t>
            </a:r>
            <a:r>
              <a:rPr lang="en-CA" dirty="0" smtClean="0"/>
              <a:t>with, and due to lack of support and resistance from the Weimar military forces the Putsch failed.</a:t>
            </a:r>
          </a:p>
          <a:p>
            <a:endParaRPr lang="en-CA" dirty="0" smtClean="0"/>
          </a:p>
          <a:p>
            <a:r>
              <a:rPr lang="en-CA" dirty="0" smtClean="0"/>
              <a:t>In </a:t>
            </a:r>
            <a:r>
              <a:rPr lang="en-CA" dirty="0"/>
              <a:t>later years, Hitler portrayed the Beer Hall Putsch as a great example of </a:t>
            </a:r>
            <a:r>
              <a:rPr lang="en-CA" dirty="0" smtClean="0"/>
              <a:t>bravery. What </a:t>
            </a:r>
            <a:r>
              <a:rPr lang="en-CA" dirty="0"/>
              <a:t>actually did happen did not come out in his </a:t>
            </a:r>
            <a:r>
              <a:rPr lang="en-CA" dirty="0" smtClean="0"/>
              <a:t>trial. In </a:t>
            </a:r>
            <a:r>
              <a:rPr lang="en-CA" dirty="0"/>
              <a:t>1933, Hitler claimed that if they had succeeded in taking over Germany, they would have been faced with a national situation which the Nazis would not have been able to control. The Nazi Party was less than four years old and the depth of political experience was simply not there for the party to run the country.</a:t>
            </a:r>
          </a:p>
          <a:p>
            <a:endParaRPr lang="en-CA" dirty="0"/>
          </a:p>
          <a:p>
            <a:r>
              <a:rPr lang="en-CA" dirty="0" smtClean="0"/>
              <a:t>The outcome of the putsch was </a:t>
            </a:r>
            <a:r>
              <a:rPr lang="en-CA" dirty="0"/>
              <a:t>to give the party its first martyrs and these deaths were used to great success when it came to Nazi </a:t>
            </a:r>
            <a:r>
              <a:rPr lang="en-CA" dirty="0" smtClean="0"/>
              <a:t>propaganda.</a:t>
            </a:r>
            <a:endParaRPr lang="en-CA" dirty="0"/>
          </a:p>
        </p:txBody>
      </p:sp>
    </p:spTree>
    <p:extLst>
      <p:ext uri="{BB962C8B-B14F-4D97-AF65-F5344CB8AC3E}">
        <p14:creationId xmlns:p14="http://schemas.microsoft.com/office/powerpoint/2010/main" val="129874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Elements of Fascism</a:t>
            </a:r>
            <a:endParaRPr lang="en-CA" dirty="0"/>
          </a:p>
        </p:txBody>
      </p:sp>
      <p:sp>
        <p:nvSpPr>
          <p:cNvPr id="3" name="Content Placeholder 2"/>
          <p:cNvSpPr>
            <a:spLocks noGrp="1"/>
          </p:cNvSpPr>
          <p:nvPr>
            <p:ph idx="1"/>
          </p:nvPr>
        </p:nvSpPr>
        <p:spPr>
          <a:xfrm>
            <a:off x="1011219" y="1527586"/>
            <a:ext cx="10617797" cy="5120640"/>
          </a:xfrm>
        </p:spPr>
        <p:txBody>
          <a:bodyPr>
            <a:normAutofit fontScale="92500" lnSpcReduction="20000"/>
          </a:bodyPr>
          <a:lstStyle/>
          <a:p>
            <a:r>
              <a:rPr lang="en-CA" sz="2400" dirty="0" smtClean="0"/>
              <a:t>Extreme </a:t>
            </a:r>
            <a:r>
              <a:rPr lang="en-CA" sz="2400" dirty="0"/>
              <a:t>Nationalism: Fascist leaders demand unquestioning loyalty and service to the nation. They see the world in terms of good and evil and they are on the side of good. They also have a sense of superiority to others, which often involves returning a failed nation back to its glory (Mussolini constantly spoke of the greatness of Ancient Rome). Linked closely to extreme nationalism is the idea of racial purity. Many fascists believe that intermarriage and multiculturalism weaken a country and therefore promote separation of races</a:t>
            </a:r>
            <a:r>
              <a:rPr lang="en-CA" sz="2400" dirty="0" smtClean="0"/>
              <a:t>.</a:t>
            </a:r>
          </a:p>
          <a:p>
            <a:endParaRPr lang="en-CA" sz="2400" dirty="0" smtClean="0"/>
          </a:p>
          <a:p>
            <a:r>
              <a:rPr lang="en-CA" sz="2400" dirty="0"/>
              <a:t>Racial Purity:  Closely aligned to the sense of nationalism is the concept of racial purity.  Many fascists believe that intermarriage and ideas such as multiculturalism weaken and corrupt a nation.  Fascists promote separation of races and classes.</a:t>
            </a:r>
          </a:p>
          <a:p>
            <a:endParaRPr lang="en-CA" sz="2400" dirty="0"/>
          </a:p>
          <a:p>
            <a:r>
              <a:rPr lang="en-CA" sz="2400" dirty="0"/>
              <a:t>Dictatorship: Fascist leaders demand absolute obedience to their wishes. Citizens must swear loyalty to the leader of the country who represents the entire power of the nation. Mussolini proclaimed himself IL </a:t>
            </a:r>
            <a:r>
              <a:rPr lang="en-CA" sz="2400" dirty="0" err="1"/>
              <a:t>Duce</a:t>
            </a:r>
            <a:r>
              <a:rPr lang="en-CA" sz="2400" dirty="0"/>
              <a:t> (The Leader) and Hitler became Der Fuhrer (The Leader).</a:t>
            </a:r>
          </a:p>
          <a:p>
            <a:endParaRPr lang="en-CA" dirty="0"/>
          </a:p>
        </p:txBody>
      </p:sp>
    </p:spTree>
    <p:extLst>
      <p:ext uri="{BB962C8B-B14F-4D97-AF65-F5344CB8AC3E}">
        <p14:creationId xmlns:p14="http://schemas.microsoft.com/office/powerpoint/2010/main" val="1136853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Hitler’s Rise to Power</a:t>
            </a:r>
            <a:endParaRPr lang="en-CA" dirty="0"/>
          </a:p>
        </p:txBody>
      </p:sp>
      <p:sp>
        <p:nvSpPr>
          <p:cNvPr id="3" name="Content Placeholder 2"/>
          <p:cNvSpPr>
            <a:spLocks noGrp="1"/>
          </p:cNvSpPr>
          <p:nvPr>
            <p:ph idx="1"/>
          </p:nvPr>
        </p:nvSpPr>
        <p:spPr>
          <a:xfrm>
            <a:off x="1054249" y="1484555"/>
            <a:ext cx="10424160" cy="5163671"/>
          </a:xfrm>
        </p:spPr>
        <p:txBody>
          <a:bodyPr>
            <a:normAutofit fontScale="77500" lnSpcReduction="20000"/>
          </a:bodyPr>
          <a:lstStyle/>
          <a:p>
            <a:r>
              <a:rPr lang="en-CA" dirty="0" smtClean="0"/>
              <a:t>1921: Hitler </a:t>
            </a:r>
            <a:r>
              <a:rPr lang="en-CA" dirty="0"/>
              <a:t>challenges Anton Drexler to become leader of the Nazi party. After initial resistance, Drexler agrees and Hitler becomes the new leader of the party.</a:t>
            </a:r>
          </a:p>
          <a:p>
            <a:r>
              <a:rPr lang="en-CA" dirty="0" smtClean="0"/>
              <a:t>1923: Along </a:t>
            </a:r>
            <a:r>
              <a:rPr lang="en-CA" dirty="0"/>
              <a:t>with other right wing factions and General Ludendorff he attempts to overthrow the Bavarian government with an armed uprising. The event became known as The Beer Hall Putsch. Hitler and 2000 Nazi’s march through Munich to the Beer Hall, to take over a meeting chaired by three of the most important individuals in Bavarian </a:t>
            </a:r>
            <a:r>
              <a:rPr lang="en-CA" dirty="0" err="1" smtClean="0"/>
              <a:t>politics.The</a:t>
            </a:r>
            <a:r>
              <a:rPr lang="en-CA" dirty="0" smtClean="0"/>
              <a:t> </a:t>
            </a:r>
            <a:r>
              <a:rPr lang="en-CA" dirty="0"/>
              <a:t>following day, the Nazis march in the streets, the police open fire. Hitler escapes but is captured, tried for treason and serves 9 months in </a:t>
            </a:r>
            <a:r>
              <a:rPr lang="en-CA" dirty="0" err="1"/>
              <a:t>Landsberg</a:t>
            </a:r>
            <a:r>
              <a:rPr lang="en-CA" dirty="0"/>
              <a:t> prison. It was during his imprisonment that he began dictating his thoughts to Rudolf Hess, which emerged in the book Mein </a:t>
            </a:r>
            <a:r>
              <a:rPr lang="en-CA" dirty="0" err="1"/>
              <a:t>Kampf</a:t>
            </a:r>
            <a:r>
              <a:rPr lang="en-CA" dirty="0"/>
              <a:t> (my struggle). It is a mixture of autobiography, political ideology and an examination of the techniques of propaganda.</a:t>
            </a:r>
          </a:p>
          <a:p>
            <a:r>
              <a:rPr lang="en-CA" dirty="0"/>
              <a:t>1925</a:t>
            </a:r>
          </a:p>
          <a:p>
            <a:r>
              <a:rPr lang="en-CA" dirty="0"/>
              <a:t>Hitler re-founds the Nazi party.</a:t>
            </a:r>
          </a:p>
          <a:p>
            <a:r>
              <a:rPr lang="en-CA" dirty="0"/>
              <a:t>1928</a:t>
            </a:r>
          </a:p>
          <a:p>
            <a:r>
              <a:rPr lang="en-CA" dirty="0"/>
              <a:t>Hitler's half-sister (Angela </a:t>
            </a:r>
            <a:r>
              <a:rPr lang="en-CA" dirty="0" err="1"/>
              <a:t>Raubal</a:t>
            </a:r>
            <a:r>
              <a:rPr lang="en-CA" dirty="0"/>
              <a:t>) and her daughter </a:t>
            </a:r>
            <a:r>
              <a:rPr lang="en-CA" dirty="0" err="1"/>
              <a:t>Geli</a:t>
            </a:r>
            <a:r>
              <a:rPr lang="en-CA" dirty="0"/>
              <a:t>, move into Hitler's home on the </a:t>
            </a:r>
            <a:r>
              <a:rPr lang="en-CA" dirty="0" err="1"/>
              <a:t>Obersalzburg</a:t>
            </a:r>
            <a:r>
              <a:rPr lang="en-CA" dirty="0"/>
              <a:t>. Hitler's relationship towards </a:t>
            </a:r>
            <a:r>
              <a:rPr lang="en-CA" dirty="0" err="1"/>
              <a:t>Geli</a:t>
            </a:r>
            <a:r>
              <a:rPr lang="en-CA" dirty="0"/>
              <a:t> initially kindly, eventually borders on the obsessive, fueling rumours that they were romantically linked; Hitler denied this.</a:t>
            </a:r>
          </a:p>
          <a:p>
            <a:r>
              <a:rPr lang="en-CA" dirty="0"/>
              <a:t>September 1930</a:t>
            </a:r>
          </a:p>
          <a:p>
            <a:r>
              <a:rPr lang="en-CA" dirty="0"/>
              <a:t>In the General Election, the Nazi Party increases its representatives in parliament from 14 to 107. Hitler is now the leader of the second largest party in Germany.</a:t>
            </a:r>
          </a:p>
          <a:p>
            <a:r>
              <a:rPr lang="en-CA" dirty="0"/>
              <a:t>1931</a:t>
            </a:r>
          </a:p>
          <a:p>
            <a:r>
              <a:rPr lang="en-CA" dirty="0"/>
              <a:t>Hitler challenges Paul von Hindenburg for the presidency, but fails to win.</a:t>
            </a:r>
          </a:p>
          <a:p>
            <a:endParaRPr lang="en-CA" dirty="0"/>
          </a:p>
          <a:p>
            <a:endParaRPr lang="en-CA" dirty="0"/>
          </a:p>
        </p:txBody>
      </p:sp>
    </p:spTree>
    <p:extLst>
      <p:ext uri="{BB962C8B-B14F-4D97-AF65-F5344CB8AC3E}">
        <p14:creationId xmlns:p14="http://schemas.microsoft.com/office/powerpoint/2010/main" val="4210332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Hitler’s Rise to Power</a:t>
            </a:r>
          </a:p>
        </p:txBody>
      </p:sp>
      <p:sp>
        <p:nvSpPr>
          <p:cNvPr id="3" name="Content Placeholder 2"/>
          <p:cNvSpPr>
            <a:spLocks noGrp="1"/>
          </p:cNvSpPr>
          <p:nvPr>
            <p:ph idx="1"/>
          </p:nvPr>
        </p:nvSpPr>
        <p:spPr>
          <a:xfrm>
            <a:off x="1065007" y="1506071"/>
            <a:ext cx="10467191" cy="4970033"/>
          </a:xfrm>
        </p:spPr>
        <p:txBody>
          <a:bodyPr>
            <a:normAutofit fontScale="70000" lnSpcReduction="20000"/>
          </a:bodyPr>
          <a:lstStyle/>
          <a:p>
            <a:r>
              <a:rPr lang="en-CA" dirty="0"/>
              <a:t>September 1931</a:t>
            </a:r>
          </a:p>
          <a:p>
            <a:r>
              <a:rPr lang="en-CA" dirty="0" err="1"/>
              <a:t>Geli</a:t>
            </a:r>
            <a:r>
              <a:rPr lang="en-CA" dirty="0"/>
              <a:t> </a:t>
            </a:r>
            <a:r>
              <a:rPr lang="en-CA" dirty="0" err="1"/>
              <a:t>Raubal</a:t>
            </a:r>
            <a:r>
              <a:rPr lang="en-CA" dirty="0"/>
              <a:t> found dead at Hitler's flat in Munich. She was 23. Verdict: suicide.</a:t>
            </a:r>
          </a:p>
          <a:p>
            <a:r>
              <a:rPr lang="en-CA" dirty="0"/>
              <a:t>1932</a:t>
            </a:r>
          </a:p>
          <a:p>
            <a:r>
              <a:rPr lang="en-CA" dirty="0"/>
              <a:t>Hitler becomes a German citizen—enabling him to stand in the Presidential election against Hindenburg.</a:t>
            </a:r>
          </a:p>
          <a:p>
            <a:r>
              <a:rPr lang="en-CA" dirty="0"/>
              <a:t>Became the first person to electioneer by aircraft, the campaign (masterminded by Josef Goebbels) was entitled 'Hitler over Germany'.</a:t>
            </a:r>
          </a:p>
          <a:p>
            <a:r>
              <a:rPr lang="en-CA" dirty="0"/>
              <a:t>January 1933</a:t>
            </a:r>
          </a:p>
          <a:p>
            <a:r>
              <a:rPr lang="en-CA" dirty="0"/>
              <a:t>Hitler becomes chancellor of a coalition government, where the Nazis have a third of the seats in the Reichstag.</a:t>
            </a:r>
          </a:p>
          <a:p>
            <a:r>
              <a:rPr lang="en-CA" dirty="0"/>
              <a:t>February 1933</a:t>
            </a:r>
          </a:p>
          <a:p>
            <a:r>
              <a:rPr lang="en-CA" dirty="0"/>
              <a:t>The German Reichstag is destroyed by fire. The plot and execution is almost certainly due to the Nazis but they point the finger at the communists and trigger a General Election</a:t>
            </a:r>
            <a:r>
              <a:rPr lang="en-CA" dirty="0" smtClean="0"/>
              <a:t>.</a:t>
            </a:r>
          </a:p>
          <a:p>
            <a:r>
              <a:rPr lang="en-CA" dirty="0"/>
              <a:t>March 1933</a:t>
            </a:r>
          </a:p>
          <a:p>
            <a:r>
              <a:rPr lang="en-CA" dirty="0"/>
              <a:t>The Enabling Act passed—powers of legislation pass to Hitler’s cabinet for four years, making him virtual dictator.</a:t>
            </a:r>
          </a:p>
          <a:p>
            <a:r>
              <a:rPr lang="en-CA" dirty="0"/>
              <a:t>He proclaims the Nazi Party is the only political party permitted in Germany. All other parties and trade unions are disbanded. Individual German states lose any autonomous powers, while Nazi officials become state governors.</a:t>
            </a:r>
          </a:p>
          <a:p>
            <a:r>
              <a:rPr lang="en-CA" dirty="0"/>
              <a:t>April 1933</a:t>
            </a:r>
          </a:p>
          <a:p>
            <a:r>
              <a:rPr lang="en-CA" dirty="0"/>
              <a:t>Communist party banned</a:t>
            </a:r>
            <a:r>
              <a:rPr lang="en-CA" dirty="0" smtClean="0"/>
              <a:t>.</a:t>
            </a:r>
            <a:endParaRPr lang="en-CA" dirty="0"/>
          </a:p>
        </p:txBody>
      </p:sp>
    </p:spTree>
    <p:extLst>
      <p:ext uri="{BB962C8B-B14F-4D97-AF65-F5344CB8AC3E}">
        <p14:creationId xmlns:p14="http://schemas.microsoft.com/office/powerpoint/2010/main" val="4281053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Hitler’s Rise to Power</a:t>
            </a:r>
          </a:p>
        </p:txBody>
      </p:sp>
      <p:sp>
        <p:nvSpPr>
          <p:cNvPr id="3" name="Content Placeholder 2"/>
          <p:cNvSpPr>
            <a:spLocks noGrp="1"/>
          </p:cNvSpPr>
          <p:nvPr>
            <p:ph idx="1"/>
          </p:nvPr>
        </p:nvSpPr>
        <p:spPr>
          <a:xfrm>
            <a:off x="892885" y="1538344"/>
            <a:ext cx="10628555" cy="5109882"/>
          </a:xfrm>
        </p:spPr>
        <p:txBody>
          <a:bodyPr>
            <a:normAutofit fontScale="62500" lnSpcReduction="20000"/>
          </a:bodyPr>
          <a:lstStyle/>
          <a:p>
            <a:r>
              <a:rPr lang="en-CA" dirty="0"/>
              <a:t>May 1933</a:t>
            </a:r>
          </a:p>
          <a:p>
            <a:r>
              <a:rPr lang="en-CA" dirty="0"/>
              <a:t>Socialists, Trade Unions and strikes banned.</a:t>
            </a:r>
          </a:p>
          <a:p>
            <a:r>
              <a:rPr lang="en-CA" dirty="0"/>
              <a:t>October 1933</a:t>
            </a:r>
          </a:p>
          <a:p>
            <a:r>
              <a:rPr lang="en-CA" dirty="0"/>
              <a:t>Hitler withdraws from the League of Nations. In the following months, he trebles the size of the German Army and ignores the arms restrictions imposed by the Treaty of Versailles</a:t>
            </a:r>
            <a:r>
              <a:rPr lang="en-CA" dirty="0" smtClean="0"/>
              <a:t>.</a:t>
            </a:r>
          </a:p>
          <a:p>
            <a:r>
              <a:rPr lang="en-CA" dirty="0"/>
              <a:t>June 1934</a:t>
            </a:r>
          </a:p>
          <a:p>
            <a:r>
              <a:rPr lang="en-CA" dirty="0"/>
              <a:t>Night of the Long Knives. Hitler crushes all opposition within his own party—thus eliminating any of his rivals.</a:t>
            </a:r>
          </a:p>
          <a:p>
            <a:r>
              <a:rPr lang="en-CA" dirty="0"/>
              <a:t>July 1934</a:t>
            </a:r>
          </a:p>
          <a:p>
            <a:r>
              <a:rPr lang="en-CA" dirty="0"/>
              <a:t>After the death of President Hindenburg, Hitler becomes “Fuehrer and Reich Chancellor” and abolishes the title of President.</a:t>
            </a:r>
          </a:p>
          <a:p>
            <a:r>
              <a:rPr lang="en-CA" dirty="0"/>
              <a:t>1935</a:t>
            </a:r>
          </a:p>
          <a:p>
            <a:r>
              <a:rPr lang="en-CA" dirty="0"/>
              <a:t>Hitler re-arms Germany with the aim of undoing the Treaty of Versailles and uniting all the German peoples. Military conscription is introduced.</a:t>
            </a:r>
          </a:p>
          <a:p>
            <a:r>
              <a:rPr lang="en-CA" dirty="0"/>
              <a:t>March 1938</a:t>
            </a:r>
          </a:p>
          <a:p>
            <a:r>
              <a:rPr lang="en-CA" dirty="0"/>
              <a:t>The Austrian Chancellor, leader of the Austrian Nazi Party, invites the German army to occupy Austria and proclaim a union with Germany.</a:t>
            </a:r>
          </a:p>
          <a:p>
            <a:r>
              <a:rPr lang="en-CA" dirty="0"/>
              <a:t>September 1938</a:t>
            </a:r>
          </a:p>
          <a:p>
            <a:r>
              <a:rPr lang="en-CA" dirty="0"/>
              <a:t>British Prime Minister, Neville Chamberlain meets Hitler in Germany. Britain, France and Italy sign the Munich Agreement which gives the Sudetenland (the German populated borderlands of </a:t>
            </a:r>
            <a:r>
              <a:rPr lang="en-CA" dirty="0" err="1"/>
              <a:t>Czechoslavakia</a:t>
            </a:r>
            <a:r>
              <a:rPr lang="en-CA" dirty="0"/>
              <a:t>), to Germany.</a:t>
            </a:r>
          </a:p>
          <a:p>
            <a:r>
              <a:rPr lang="en-CA" dirty="0"/>
              <a:t>October 1938</a:t>
            </a:r>
          </a:p>
          <a:p>
            <a:r>
              <a:rPr lang="en-CA" dirty="0"/>
              <a:t>German army occupies the Sudetenland.</a:t>
            </a:r>
          </a:p>
          <a:p>
            <a:endParaRPr lang="en-CA" dirty="0"/>
          </a:p>
          <a:p>
            <a:endParaRPr lang="en-CA" dirty="0"/>
          </a:p>
          <a:p>
            <a:endParaRPr lang="en-CA" dirty="0"/>
          </a:p>
        </p:txBody>
      </p:sp>
    </p:spTree>
    <p:extLst>
      <p:ext uri="{BB962C8B-B14F-4D97-AF65-F5344CB8AC3E}">
        <p14:creationId xmlns:p14="http://schemas.microsoft.com/office/powerpoint/2010/main" val="1888913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Hitler</a:t>
            </a:r>
            <a:endParaRPr lang="en-CA" dirty="0"/>
          </a:p>
        </p:txBody>
      </p:sp>
      <p:sp>
        <p:nvSpPr>
          <p:cNvPr id="3" name="Content Placeholder 2"/>
          <p:cNvSpPr>
            <a:spLocks noGrp="1"/>
          </p:cNvSpPr>
          <p:nvPr>
            <p:ph idx="1"/>
          </p:nvPr>
        </p:nvSpPr>
        <p:spPr>
          <a:xfrm>
            <a:off x="1043491" y="1484555"/>
            <a:ext cx="10262795" cy="5077610"/>
          </a:xfrm>
        </p:spPr>
        <p:txBody>
          <a:bodyPr>
            <a:normAutofit/>
          </a:bodyPr>
          <a:lstStyle/>
          <a:p>
            <a:endParaRPr lang="en-CA" dirty="0" smtClean="0"/>
          </a:p>
          <a:p>
            <a:pPr marL="0" indent="0">
              <a:buNone/>
            </a:pPr>
            <a:r>
              <a:rPr lang="en-CA" dirty="0" smtClean="0"/>
              <a:t>Established a totalitarian state:</a:t>
            </a:r>
          </a:p>
          <a:p>
            <a:r>
              <a:rPr lang="en-CA" dirty="0" smtClean="0"/>
              <a:t>Abolished </a:t>
            </a:r>
            <a:r>
              <a:rPr lang="en-CA" dirty="0"/>
              <a:t>all political parties except the Nazi Party</a:t>
            </a:r>
          </a:p>
          <a:p>
            <a:r>
              <a:rPr lang="en-CA" dirty="0" smtClean="0"/>
              <a:t>Established </a:t>
            </a:r>
            <a:r>
              <a:rPr lang="en-CA" dirty="0"/>
              <a:t>a secret police force (Gestapo) to purge government opposition `(much like Stalin does in Russia)</a:t>
            </a:r>
          </a:p>
          <a:p>
            <a:r>
              <a:rPr lang="en-CA" dirty="0" smtClean="0"/>
              <a:t>Propaganda</a:t>
            </a:r>
            <a:r>
              <a:rPr lang="en-CA" dirty="0"/>
              <a:t>. Joseph Goebbels was a master manipulator and helped Hitler gain popular support, and used Jews, and the Treaty of Versailles (especially the war-guilt clause) as scapegoats to unite the German people under a belief that Germany was treated unfairly and needed to fight back, and Hitler was the man to lead them to prosperity and domination, Hitler wanted Lebensraum ("living space") for German people, this would involve reclaiming territory taken under the treaty of Versailles and invasion of new territory (war).</a:t>
            </a:r>
          </a:p>
          <a:p>
            <a:endParaRPr lang="en-CA" dirty="0"/>
          </a:p>
        </p:txBody>
      </p:sp>
    </p:spTree>
    <p:extLst>
      <p:ext uri="{BB962C8B-B14F-4D97-AF65-F5344CB8AC3E}">
        <p14:creationId xmlns:p14="http://schemas.microsoft.com/office/powerpoint/2010/main" val="3777429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Nazi Policies toward “undesirables” </a:t>
            </a:r>
            <a:br>
              <a:rPr lang="en-CA" dirty="0"/>
            </a:br>
            <a:endParaRPr lang="en-CA" dirty="0"/>
          </a:p>
        </p:txBody>
      </p:sp>
      <p:sp>
        <p:nvSpPr>
          <p:cNvPr id="3" name="Content Placeholder 2"/>
          <p:cNvSpPr>
            <a:spLocks noGrp="1"/>
          </p:cNvSpPr>
          <p:nvPr>
            <p:ph idx="1"/>
          </p:nvPr>
        </p:nvSpPr>
        <p:spPr>
          <a:xfrm>
            <a:off x="1371600" y="1764632"/>
            <a:ext cx="10242885" cy="5301916"/>
          </a:xfrm>
        </p:spPr>
        <p:txBody>
          <a:bodyPr>
            <a:normAutofit lnSpcReduction="10000"/>
          </a:bodyPr>
          <a:lstStyle/>
          <a:p>
            <a:r>
              <a:rPr lang="en-CA" sz="2400" dirty="0" smtClean="0"/>
              <a:t>Jews</a:t>
            </a:r>
            <a:r>
              <a:rPr lang="en-CA" sz="2400" dirty="0"/>
              <a:t>, homosexuals, Gypsies, religious minorities, Communists, the disabled etc</a:t>
            </a:r>
            <a:r>
              <a:rPr lang="en-CA" sz="2400" dirty="0" smtClean="0"/>
              <a:t>.</a:t>
            </a:r>
            <a:endParaRPr lang="en-CA" sz="2400" dirty="0"/>
          </a:p>
          <a:p>
            <a:r>
              <a:rPr lang="en-CA" sz="2400" dirty="0"/>
              <a:t>The racial policy of Nazi Germany included policies and laws implemented in Nazi Germany (1933–45) based on a specific racist doctrine asserting the superiority of the Aryan race, which claimed scientific legitimacy. </a:t>
            </a:r>
          </a:p>
          <a:p>
            <a:r>
              <a:rPr lang="en-CA" sz="2400" dirty="0"/>
              <a:t>C</a:t>
            </a:r>
            <a:r>
              <a:rPr lang="en-CA" sz="2400" dirty="0" smtClean="0"/>
              <a:t>ombined </a:t>
            </a:r>
            <a:r>
              <a:rPr lang="en-CA" sz="2400" dirty="0"/>
              <a:t>with a eugenics program that aimed for racial hygiene by compulsory sterilization and extermination of the </a:t>
            </a:r>
            <a:r>
              <a:rPr lang="en-CA" sz="2400" dirty="0" err="1"/>
              <a:t>Untermenschen</a:t>
            </a:r>
            <a:r>
              <a:rPr lang="en-CA" sz="2400" dirty="0"/>
              <a:t> ("sub-humans"), which eventually culminated in the Holocaust. Nazi policies labeled Jews, Romani people, ethnic Poles, Slavs, Serbs, and persons of color as inferior non-Aryan sub-humans in a racial hierarchy that placed the </a:t>
            </a:r>
            <a:r>
              <a:rPr lang="en-CA" sz="2400" dirty="0" err="1"/>
              <a:t>Herrenvolk</a:t>
            </a:r>
            <a:r>
              <a:rPr lang="en-CA" sz="2400" dirty="0"/>
              <a:t> ("master race") of the Volksgemeinschaft ("national community") at the top. </a:t>
            </a:r>
            <a:endParaRPr lang="en-CA" sz="2400" dirty="0" smtClean="0"/>
          </a:p>
          <a:p>
            <a:r>
              <a:rPr lang="en-CA" sz="2400" dirty="0" smtClean="0"/>
              <a:t>Jews </a:t>
            </a:r>
            <a:r>
              <a:rPr lang="en-CA" sz="2400" dirty="0"/>
              <a:t>were at the bottom of the hierarchy, considered inhuman and thus unworthy of life.</a:t>
            </a:r>
          </a:p>
          <a:p>
            <a:endParaRPr lang="en-CA" dirty="0"/>
          </a:p>
        </p:txBody>
      </p:sp>
    </p:spTree>
    <p:extLst>
      <p:ext uri="{BB962C8B-B14F-4D97-AF65-F5344CB8AC3E}">
        <p14:creationId xmlns:p14="http://schemas.microsoft.com/office/powerpoint/2010/main" val="91937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02368"/>
          </a:xfrm>
        </p:spPr>
        <p:txBody>
          <a:bodyPr>
            <a:noAutofit/>
          </a:bodyPr>
          <a:lstStyle/>
          <a:p>
            <a:r>
              <a:rPr lang="en-CA" sz="2000" b="1" u="sng" dirty="0"/>
              <a:t>Martin </a:t>
            </a:r>
            <a:r>
              <a:rPr lang="en-CA" sz="2000" b="1" u="sng" dirty="0" err="1"/>
              <a:t>Niemöller</a:t>
            </a:r>
            <a:r>
              <a:rPr lang="en-CA" sz="2000" b="1" u="sng" dirty="0"/>
              <a:t> </a:t>
            </a:r>
            <a:r>
              <a:rPr lang="en-CA" sz="2000" dirty="0"/>
              <a:t>(1892–1984</a:t>
            </a:r>
            <a:r>
              <a:rPr lang="en-CA" sz="2000" dirty="0" smtClean="0"/>
              <a:t>): </a:t>
            </a:r>
            <a:r>
              <a:rPr lang="en-CA" sz="2000" dirty="0"/>
              <a:t>was a prominent Protestant pastor who emerged as an outspoken public foe of Adolf Hitler and spent the last seven years of Nazi rule in concentration camps</a:t>
            </a:r>
          </a:p>
        </p:txBody>
      </p:sp>
      <p:sp>
        <p:nvSpPr>
          <p:cNvPr id="3" name="Content Placeholder 2"/>
          <p:cNvSpPr>
            <a:spLocks noGrp="1"/>
          </p:cNvSpPr>
          <p:nvPr>
            <p:ph idx="1"/>
          </p:nvPr>
        </p:nvSpPr>
        <p:spPr>
          <a:xfrm>
            <a:off x="962527" y="1347537"/>
            <a:ext cx="10860505" cy="5013158"/>
          </a:xfrm>
        </p:spPr>
        <p:txBody>
          <a:bodyPr>
            <a:noAutofit/>
          </a:bodyPr>
          <a:lstStyle/>
          <a:p>
            <a:pPr algn="ctr"/>
            <a:r>
              <a:rPr lang="en-CA" sz="1800" i="1" dirty="0"/>
              <a:t>First they came for the Communists</a:t>
            </a:r>
          </a:p>
          <a:p>
            <a:pPr algn="ctr"/>
            <a:r>
              <a:rPr lang="en-CA" sz="1800" i="1" dirty="0"/>
              <a:t>And I did not speak out</a:t>
            </a:r>
          </a:p>
          <a:p>
            <a:pPr algn="ctr"/>
            <a:r>
              <a:rPr lang="en-CA" sz="1800" i="1" dirty="0"/>
              <a:t>Because I was not a Communist</a:t>
            </a:r>
          </a:p>
          <a:p>
            <a:pPr algn="ctr"/>
            <a:r>
              <a:rPr lang="en-CA" sz="1800" i="1" dirty="0"/>
              <a:t>Then they came for the Socialists</a:t>
            </a:r>
          </a:p>
          <a:p>
            <a:pPr algn="ctr"/>
            <a:r>
              <a:rPr lang="en-CA" sz="1800" i="1" dirty="0"/>
              <a:t>And I did not speak out</a:t>
            </a:r>
          </a:p>
          <a:p>
            <a:pPr algn="ctr"/>
            <a:r>
              <a:rPr lang="en-CA" sz="1800" i="1" dirty="0"/>
              <a:t>Because I was not a Socialist</a:t>
            </a:r>
          </a:p>
          <a:p>
            <a:pPr algn="ctr"/>
            <a:r>
              <a:rPr lang="en-CA" sz="1800" i="1" dirty="0"/>
              <a:t>Then they came for the trade unionists</a:t>
            </a:r>
          </a:p>
          <a:p>
            <a:pPr algn="ctr"/>
            <a:r>
              <a:rPr lang="en-CA" sz="1800" i="1" dirty="0"/>
              <a:t>And I did not speak out</a:t>
            </a:r>
          </a:p>
          <a:p>
            <a:pPr algn="ctr"/>
            <a:r>
              <a:rPr lang="en-CA" sz="1800" i="1" dirty="0"/>
              <a:t>Because I was not a trade unionist</a:t>
            </a:r>
          </a:p>
          <a:p>
            <a:pPr algn="ctr"/>
            <a:r>
              <a:rPr lang="en-CA" sz="1800" i="1" dirty="0"/>
              <a:t>Then they came for the Jews</a:t>
            </a:r>
          </a:p>
          <a:p>
            <a:pPr algn="ctr"/>
            <a:r>
              <a:rPr lang="en-CA" sz="1800" i="1" dirty="0"/>
              <a:t>And I did not speak out</a:t>
            </a:r>
          </a:p>
          <a:p>
            <a:pPr algn="ctr"/>
            <a:r>
              <a:rPr lang="en-CA" sz="1800" i="1" dirty="0"/>
              <a:t>Because I was not a Jew</a:t>
            </a:r>
          </a:p>
          <a:p>
            <a:pPr algn="ctr"/>
            <a:r>
              <a:rPr lang="en-CA" sz="1800" i="1" dirty="0"/>
              <a:t>Then they came for me</a:t>
            </a:r>
          </a:p>
          <a:p>
            <a:pPr algn="ctr"/>
            <a:r>
              <a:rPr lang="en-CA" sz="1800" i="1" dirty="0"/>
              <a:t>And there was no one left</a:t>
            </a:r>
          </a:p>
          <a:p>
            <a:pPr algn="ctr"/>
            <a:r>
              <a:rPr lang="en-CA" sz="1800" i="1" dirty="0"/>
              <a:t>To speak out for me </a:t>
            </a:r>
          </a:p>
        </p:txBody>
      </p:sp>
    </p:spTree>
    <p:extLst>
      <p:ext uri="{BB962C8B-B14F-4D97-AF65-F5344CB8AC3E}">
        <p14:creationId xmlns:p14="http://schemas.microsoft.com/office/powerpoint/2010/main" val="281309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Basic Elements of Fascism</a:t>
            </a:r>
          </a:p>
        </p:txBody>
      </p:sp>
      <p:sp>
        <p:nvSpPr>
          <p:cNvPr id="3" name="Content Placeholder 2"/>
          <p:cNvSpPr>
            <a:spLocks noGrp="1"/>
          </p:cNvSpPr>
          <p:nvPr>
            <p:ph idx="1"/>
          </p:nvPr>
        </p:nvSpPr>
        <p:spPr>
          <a:xfrm>
            <a:off x="796066" y="2286000"/>
            <a:ext cx="11166438" cy="4340711"/>
          </a:xfrm>
        </p:spPr>
        <p:txBody>
          <a:bodyPr>
            <a:normAutofit/>
          </a:bodyPr>
          <a:lstStyle/>
          <a:p>
            <a:r>
              <a:rPr lang="en-CA" sz="2400" dirty="0"/>
              <a:t>Military Strength &amp; War: Fascists believe pacifism is a weakness and aggressive behavior a virtue. They view people who compromise as weak and lacking in courage. Success in war is the only true test of a nation’s greatness. They dislike the principles of democracy though they are willing to use democratic freedoms to win power. However, once in power fascists put an end to democratic structures. </a:t>
            </a:r>
            <a:endParaRPr lang="en-CA" sz="2400" dirty="0" smtClean="0"/>
          </a:p>
          <a:p>
            <a:endParaRPr lang="en-CA" sz="2400" dirty="0"/>
          </a:p>
          <a:p>
            <a:r>
              <a:rPr lang="en-CA" sz="2400" dirty="0"/>
              <a:t>Economic Self-Sufficiency: The goal of fascist countries is to develop its resources and depend as little as possible on imports (self-sufficiency). As a result fascist countries sought other regions for their resources. The economy although still owned by private individuals, had to be directed by the government in the interests of the nation.</a:t>
            </a:r>
          </a:p>
          <a:p>
            <a:endParaRPr lang="en-CA" dirty="0"/>
          </a:p>
        </p:txBody>
      </p:sp>
    </p:spTree>
    <p:extLst>
      <p:ext uri="{BB962C8B-B14F-4D97-AF65-F5344CB8AC3E}">
        <p14:creationId xmlns:p14="http://schemas.microsoft.com/office/powerpoint/2010/main" val="61568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296" y="298525"/>
            <a:ext cx="9601200" cy="1485900"/>
          </a:xfrm>
        </p:spPr>
        <p:txBody>
          <a:bodyPr/>
          <a:lstStyle/>
          <a:p>
            <a:r>
              <a:rPr lang="en-CA" dirty="0" smtClean="0"/>
              <a:t>Basic Elements of Fascism</a:t>
            </a:r>
            <a:endParaRPr lang="en-CA" dirty="0"/>
          </a:p>
        </p:txBody>
      </p:sp>
      <p:sp>
        <p:nvSpPr>
          <p:cNvPr id="3" name="Content Placeholder 2"/>
          <p:cNvSpPr>
            <a:spLocks noGrp="1"/>
          </p:cNvSpPr>
          <p:nvPr>
            <p:ph idx="1"/>
          </p:nvPr>
        </p:nvSpPr>
        <p:spPr>
          <a:xfrm>
            <a:off x="1054250" y="1301676"/>
            <a:ext cx="10434917" cy="5120640"/>
          </a:xfrm>
        </p:spPr>
        <p:txBody>
          <a:bodyPr>
            <a:noAutofit/>
          </a:bodyPr>
          <a:lstStyle/>
          <a:p>
            <a:r>
              <a:rPr lang="en-CA" sz="2400" dirty="0" smtClean="0"/>
              <a:t>Devotion to a leader:  Fascists parties promote the cult of the leader, and absolute obedience to that persons wishes.  Fascists swear loyalty to one person who becomes the voice of the entire nation and represents the entire power of the nation.  Hitler become </a:t>
            </a:r>
            <a:r>
              <a:rPr lang="en-CA" sz="2400" i="1" dirty="0" smtClean="0"/>
              <a:t>Der </a:t>
            </a:r>
            <a:r>
              <a:rPr lang="en-CA" sz="2400" i="1" dirty="0" err="1" smtClean="0"/>
              <a:t>Fuher</a:t>
            </a:r>
            <a:r>
              <a:rPr lang="en-CA" sz="2400" i="1" dirty="0" smtClean="0"/>
              <a:t> </a:t>
            </a:r>
            <a:r>
              <a:rPr lang="en-CA" sz="2400" dirty="0" smtClean="0"/>
              <a:t>, and Mussolini proclaimed himself </a:t>
            </a:r>
            <a:r>
              <a:rPr lang="en-CA" sz="2400" i="1" dirty="0" smtClean="0"/>
              <a:t>Il </a:t>
            </a:r>
            <a:r>
              <a:rPr lang="en-CA" sz="2400" i="1" dirty="0" err="1" smtClean="0"/>
              <a:t>Duce</a:t>
            </a:r>
            <a:r>
              <a:rPr lang="en-CA" sz="2400" i="1" dirty="0" smtClean="0"/>
              <a:t>.</a:t>
            </a:r>
          </a:p>
          <a:p>
            <a:endParaRPr lang="en-CA" sz="2400" i="1" dirty="0" smtClean="0"/>
          </a:p>
          <a:p>
            <a:r>
              <a:rPr lang="en-CA" sz="2400" dirty="0" smtClean="0"/>
              <a:t>Creation of Scapegoats</a:t>
            </a:r>
            <a:r>
              <a:rPr lang="en-CA" sz="2400" i="1" dirty="0" smtClean="0"/>
              <a:t>:  </a:t>
            </a:r>
            <a:r>
              <a:rPr lang="en-CA" sz="2400" dirty="0" smtClean="0"/>
              <a:t>Tragically, much of fascisms appeal is based on the identification, hatred and oppression of scapegoats.  Scapegoats are group of people, or individuals  unjustly blamed for the nations failures and problems.  The defeat of Germany in WWI was often blamed on communists, the Weimar politicians (more on this later) and Jews.  Using Jews as a scapegoat was not new in Germany where there existed a long history of anti-Semitism (hatred toward Jews) but Hitler and the Nazis would turn scapegoat rhetoric against Jews into actions and laws stripping them of any human rights, and eventually leading to the Holocaust. </a:t>
            </a:r>
            <a:endParaRPr lang="en-CA" sz="2400" i="1" dirty="0"/>
          </a:p>
        </p:txBody>
      </p:sp>
    </p:spTree>
    <p:extLst>
      <p:ext uri="{BB962C8B-B14F-4D97-AF65-F5344CB8AC3E}">
        <p14:creationId xmlns:p14="http://schemas.microsoft.com/office/powerpoint/2010/main" val="307692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Spanish Civil War 1936-1939</a:t>
            </a:r>
            <a:endParaRPr lang="en-CA" dirty="0"/>
          </a:p>
        </p:txBody>
      </p:sp>
      <p:sp>
        <p:nvSpPr>
          <p:cNvPr id="3" name="Content Placeholder 2"/>
          <p:cNvSpPr>
            <a:spLocks noGrp="1"/>
          </p:cNvSpPr>
          <p:nvPr>
            <p:ph idx="1"/>
          </p:nvPr>
        </p:nvSpPr>
        <p:spPr>
          <a:xfrm>
            <a:off x="988764" y="1751682"/>
            <a:ext cx="10366872" cy="5001657"/>
          </a:xfrm>
        </p:spPr>
        <p:txBody>
          <a:bodyPr>
            <a:normAutofit/>
          </a:bodyPr>
          <a:lstStyle/>
          <a:p>
            <a:pPr marL="0" indent="0">
              <a:buNone/>
            </a:pPr>
            <a:r>
              <a:rPr lang="en-CA" dirty="0"/>
              <a:t>The Spanish Civil War started in July 1936. It was between the leftist Republicans, who were in government at the time, and the Nationalists. The right wing Nationalists were led by the army and had the support of the Catholic Church, monarchists and large landowners</a:t>
            </a:r>
            <a:r>
              <a:rPr lang="en-CA" dirty="0" smtClean="0"/>
              <a:t>.</a:t>
            </a:r>
          </a:p>
          <a:p>
            <a:pPr marL="0" indent="0">
              <a:buNone/>
            </a:pPr>
            <a:endParaRPr lang="en-CA" dirty="0"/>
          </a:p>
          <a:p>
            <a:pPr marL="0" indent="0">
              <a:buNone/>
            </a:pPr>
            <a:r>
              <a:rPr lang="en-CA" dirty="0"/>
              <a:t>The war itself was extremely horrific. There was a considerable amount of interference from other countries mainly because the war was a fight between the left and right factions. The fascist governments of Germany and Italy gave their support to the Nationalists under General Franco</a:t>
            </a:r>
            <a:r>
              <a:rPr lang="en-CA" dirty="0" smtClean="0"/>
              <a:t>.</a:t>
            </a:r>
          </a:p>
          <a:p>
            <a:pPr marL="0" indent="0">
              <a:buNone/>
            </a:pPr>
            <a:endParaRPr lang="en-CA" dirty="0"/>
          </a:p>
          <a:p>
            <a:pPr marL="0" indent="0">
              <a:buNone/>
            </a:pPr>
            <a:r>
              <a:rPr lang="en-CA" dirty="0" smtClean="0"/>
              <a:t>It became a war of ideologies- a fascist party overthrows a legitimate and elected government,  Mussolini and Hitler support </a:t>
            </a:r>
            <a:r>
              <a:rPr lang="en-CA" dirty="0"/>
              <a:t>General </a:t>
            </a:r>
            <a:r>
              <a:rPr lang="en-CA" dirty="0" smtClean="0"/>
              <a:t>Francisco Franco with tanks and guns, and Stalin supports with weapons as well.</a:t>
            </a:r>
            <a:endParaRPr lang="en-CA" dirty="0"/>
          </a:p>
        </p:txBody>
      </p:sp>
    </p:spTree>
    <p:extLst>
      <p:ext uri="{BB962C8B-B14F-4D97-AF65-F5344CB8AC3E}">
        <p14:creationId xmlns:p14="http://schemas.microsoft.com/office/powerpoint/2010/main" val="230539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Japanese Aggression in Asia</a:t>
            </a:r>
            <a:endParaRPr lang="en-CA" dirty="0"/>
          </a:p>
        </p:txBody>
      </p:sp>
      <p:sp>
        <p:nvSpPr>
          <p:cNvPr id="3" name="Content Placeholder 2"/>
          <p:cNvSpPr>
            <a:spLocks noGrp="1"/>
          </p:cNvSpPr>
          <p:nvPr>
            <p:ph idx="1"/>
          </p:nvPr>
        </p:nvSpPr>
        <p:spPr>
          <a:xfrm>
            <a:off x="991519" y="1916934"/>
            <a:ext cx="10576192" cy="4660135"/>
          </a:xfrm>
        </p:spPr>
        <p:txBody>
          <a:bodyPr>
            <a:normAutofit/>
          </a:bodyPr>
          <a:lstStyle/>
          <a:p>
            <a:r>
              <a:rPr lang="en-CA" dirty="0" smtClean="0"/>
              <a:t>Belief that Japan’s emperor is a living God and the country’s divine mission is to rule China</a:t>
            </a:r>
          </a:p>
          <a:p>
            <a:r>
              <a:rPr lang="en-CA" dirty="0" smtClean="0"/>
              <a:t>Japan wants more territory and the resources that go with it.  In 1937 skirmishes in China turn into full on war.</a:t>
            </a:r>
          </a:p>
          <a:p>
            <a:r>
              <a:rPr lang="en-CA" dirty="0" smtClean="0"/>
              <a:t>Japan defeats China easily, destroying Shanghai and Nanking.</a:t>
            </a:r>
          </a:p>
          <a:p>
            <a:r>
              <a:rPr lang="en-CA" dirty="0" smtClean="0"/>
              <a:t>The war front is brutally violent, Japanese soldiers on a rampage of murder and rape.  The underlying reason is that the Japanese did not see these victims as people, they were desensitized and thought the Chinese were subhuman.</a:t>
            </a:r>
          </a:p>
          <a:p>
            <a:r>
              <a:rPr lang="en-CA" dirty="0" smtClean="0"/>
              <a:t>Father Dubai (From Quebec) shelters many Chinese refugees inside his church- he is hailed as a hero- saving more than 400 people.</a:t>
            </a:r>
          </a:p>
          <a:p>
            <a:r>
              <a:rPr lang="en-CA" dirty="0" smtClean="0"/>
              <a:t>The war goes on for 7 years and kills more than 20 million people- this is </a:t>
            </a:r>
            <a:r>
              <a:rPr lang="en-CA" smtClean="0"/>
              <a:t>anther prelude to WWII.</a:t>
            </a:r>
            <a:endParaRPr lang="en-CA" dirty="0" smtClean="0"/>
          </a:p>
          <a:p>
            <a:endParaRPr lang="en-CA" dirty="0" smtClean="0"/>
          </a:p>
          <a:p>
            <a:endParaRPr lang="en-CA" dirty="0"/>
          </a:p>
        </p:txBody>
      </p:sp>
    </p:spTree>
    <p:extLst>
      <p:ext uri="{BB962C8B-B14F-4D97-AF65-F5344CB8AC3E}">
        <p14:creationId xmlns:p14="http://schemas.microsoft.com/office/powerpoint/2010/main" val="163517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FASCIST ITALY</a:t>
            </a:r>
            <a:endParaRPr lang="en-CA" dirty="0"/>
          </a:p>
        </p:txBody>
      </p:sp>
      <p:sp>
        <p:nvSpPr>
          <p:cNvPr id="3" name="Text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6643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Benito Mussolini</a:t>
            </a:r>
            <a:endParaRPr lang="en-CA" dirty="0"/>
          </a:p>
        </p:txBody>
      </p:sp>
      <p:sp>
        <p:nvSpPr>
          <p:cNvPr id="3" name="Content Placeholder 2"/>
          <p:cNvSpPr>
            <a:spLocks noGrp="1"/>
          </p:cNvSpPr>
          <p:nvPr>
            <p:ph idx="1"/>
          </p:nvPr>
        </p:nvSpPr>
        <p:spPr>
          <a:xfrm>
            <a:off x="806824" y="1441525"/>
            <a:ext cx="10908254" cy="5303520"/>
          </a:xfrm>
        </p:spPr>
        <p:txBody>
          <a:bodyPr>
            <a:normAutofit/>
          </a:bodyPr>
          <a:lstStyle/>
          <a:p>
            <a:r>
              <a:rPr lang="en-CA" dirty="0" smtClean="0"/>
              <a:t>In </a:t>
            </a:r>
            <a:r>
              <a:rPr lang="en-CA" dirty="0"/>
              <a:t>1902, Benito Mussolini moved to Switzerland to promote socialism, and quickly gained a reputation for his magnetism and remarkable rhetorical </a:t>
            </a:r>
            <a:r>
              <a:rPr lang="en-CA" dirty="0" smtClean="0"/>
              <a:t>talents. </a:t>
            </a:r>
            <a:r>
              <a:rPr lang="en-CA" dirty="0"/>
              <a:t>In 1904, Mussolini returned to Italy and continued promoting a socialist agenda. He was briefly imprisoned and, upon release, became editor of the organization's newspaper, Avanti (meaning "Forward"), which gave him a larger megaphone and expanded his influence</a:t>
            </a:r>
            <a:r>
              <a:rPr lang="en-CA" dirty="0" smtClean="0"/>
              <a:t>.</a:t>
            </a:r>
            <a:endParaRPr lang="en-CA" dirty="0"/>
          </a:p>
          <a:p>
            <a:r>
              <a:rPr lang="en-CA" dirty="0"/>
              <a:t>The Break with Socialism and Rise to </a:t>
            </a:r>
            <a:r>
              <a:rPr lang="en-CA" dirty="0" smtClean="0"/>
              <a:t>Power: Mussolini </a:t>
            </a:r>
            <a:r>
              <a:rPr lang="en-CA" dirty="0"/>
              <a:t>initially condemned Italy's entry into World War I, but soon saw the war as an opportunity for his country to become a great </a:t>
            </a:r>
            <a:r>
              <a:rPr lang="en-CA" dirty="0" smtClean="0"/>
              <a:t>power. After </a:t>
            </a:r>
            <a:r>
              <a:rPr lang="en-CA" dirty="0"/>
              <a:t>the war, Mussolini resumed his political activities, criticizing the Italian government for weakness at the Treaty of Versailles. He organized several right-wing groups into a single force and, in March 1919, formed the Fascist Party—the movement proclaimed opposition to social class discrimination and supported nationalist sentiments, hoping to raise Italy to levels of its great Roman past</a:t>
            </a:r>
            <a:r>
              <a:rPr lang="en-CA" dirty="0" smtClean="0"/>
              <a:t>.</a:t>
            </a:r>
            <a:endParaRPr lang="en-CA" dirty="0"/>
          </a:p>
          <a:p>
            <a:endParaRPr lang="en-CA" dirty="0"/>
          </a:p>
        </p:txBody>
      </p:sp>
    </p:spTree>
    <p:extLst>
      <p:ext uri="{BB962C8B-B14F-4D97-AF65-F5344CB8AC3E}">
        <p14:creationId xmlns:p14="http://schemas.microsoft.com/office/powerpoint/2010/main" val="1290612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1835</TotalTime>
  <Words>5540</Words>
  <Application>Microsoft Office PowerPoint</Application>
  <PresentationFormat>Widescreen</PresentationFormat>
  <Paragraphs>215</Paragraphs>
  <Slides>35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35</vt:i4>
      </vt:variant>
    </vt:vector>
  </HeadingPairs>
  <TitlesOfParts>
    <vt:vector size="37" baseType="lpstr">
      <vt:lpstr>Franklin Gothic Book</vt:lpstr>
      <vt:lpstr>Crop</vt:lpstr>
      <vt:lpstr>The Rising tide of fascism</vt:lpstr>
      <vt:lpstr>Fascism</vt:lpstr>
      <vt:lpstr>Basic Elements of Fascism</vt:lpstr>
      <vt:lpstr>Basic Elements of Fascism</vt:lpstr>
      <vt:lpstr>Basic Elements of Fascism</vt:lpstr>
      <vt:lpstr>Spanish Civil War 1936-1939</vt:lpstr>
      <vt:lpstr>Japanese Aggression in Asia</vt:lpstr>
      <vt:lpstr>FASCIST ITALY</vt:lpstr>
      <vt:lpstr>Benito Mussolini</vt:lpstr>
      <vt:lpstr>Mussolini</vt:lpstr>
      <vt:lpstr>March on Rome</vt:lpstr>
      <vt:lpstr>Mussolini</vt:lpstr>
      <vt:lpstr>Mussolini</vt:lpstr>
      <vt:lpstr>Nazi Germany</vt:lpstr>
      <vt:lpstr>Germany at the end of WWI</vt:lpstr>
      <vt:lpstr>Germany at the end of WWI</vt:lpstr>
      <vt:lpstr>Frederick Ebert</vt:lpstr>
      <vt:lpstr>The Weimar Republic</vt:lpstr>
      <vt:lpstr>Problems facing the Weimar Republic</vt:lpstr>
      <vt:lpstr>A Treaty to Bring Down a Republic</vt:lpstr>
      <vt:lpstr>The Weimar Republic</vt:lpstr>
      <vt:lpstr>Chaos in Germany</vt:lpstr>
      <vt:lpstr>Chaos in Germany</vt:lpstr>
      <vt:lpstr>Enter Hitler and the Nazi’s</vt:lpstr>
      <vt:lpstr>Adolph Hitler</vt:lpstr>
      <vt:lpstr>Power is up for Grabs in Germany: Munich Beer Hall Putsch: </vt:lpstr>
      <vt:lpstr>Munich Beer Hall Putsch: </vt:lpstr>
      <vt:lpstr>Munich Beer Hall Putsch: </vt:lpstr>
      <vt:lpstr>The Beer Hall Spin</vt:lpstr>
      <vt:lpstr>Hitler’s Rise to Power</vt:lpstr>
      <vt:lpstr>Hitler’s Rise to Power</vt:lpstr>
      <vt:lpstr>Hitler’s Rise to Power</vt:lpstr>
      <vt:lpstr>Hitler</vt:lpstr>
      <vt:lpstr>Nazi Policies toward “undesirables”  </vt:lpstr>
      <vt:lpstr>Martin Niemöller (1892–1984): was a prominent Protestant pastor who emerged as an outspoken public foe of Adolf Hitler and spent the last seven years of Nazi rule in concentration camps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Rising tide of fascism</dc:title>
  <dc:creator>letsell</dc:creator>
  <cp:lastModifiedBy>letsell</cp:lastModifiedBy>
  <cp:revision>27</cp:revision>
  <dcterms:created xsi:type="dcterms:W3CDTF">2015-12-17T19:27:15Z</dcterms:created>
  <dcterms:modified xsi:type="dcterms:W3CDTF">2016-01-05T15:29:51Z</dcterms:modified>
</cp:coreProperties>
</file>