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5" r:id="rId3"/>
    <p:sldId id="257" r:id="rId4"/>
    <p:sldId id="258" r:id="rId5"/>
    <p:sldId id="259" r:id="rId6"/>
    <p:sldId id="260" r:id="rId7"/>
    <p:sldId id="261" r:id="rId8"/>
    <p:sldId id="263" r:id="rId9"/>
    <p:sldId id="262" r:id="rId10"/>
    <p:sldId id="264" r:id="rId11"/>
    <p:sldId id="265" r:id="rId12"/>
    <p:sldId id="266" r:id="rId13"/>
    <p:sldId id="274" r:id="rId14"/>
    <p:sldId id="267" r:id="rId15"/>
    <p:sldId id="268" r:id="rId16"/>
    <p:sldId id="269" r:id="rId17"/>
    <p:sldId id="270" r:id="rId18"/>
    <p:sldId id="271" r:id="rId19"/>
    <p:sldId id="276"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60" d="100"/>
          <a:sy n="60"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POST WWII: Unit 3</a:t>
            </a:r>
            <a:endParaRPr lang="en-CA" dirty="0"/>
          </a:p>
        </p:txBody>
      </p:sp>
      <p:sp>
        <p:nvSpPr>
          <p:cNvPr id="3" name="Subtitle 2"/>
          <p:cNvSpPr>
            <a:spLocks noGrp="1"/>
          </p:cNvSpPr>
          <p:nvPr>
            <p:ph type="subTitle" idx="1"/>
          </p:nvPr>
        </p:nvSpPr>
        <p:spPr/>
        <p:txBody>
          <a:bodyPr/>
          <a:lstStyle/>
          <a:p>
            <a:r>
              <a:rPr lang="en-CA" dirty="0" smtClean="0"/>
              <a:t>World </a:t>
            </a:r>
            <a:endParaRPr lang="en-CA" dirty="0"/>
          </a:p>
        </p:txBody>
      </p:sp>
    </p:spTree>
    <p:extLst>
      <p:ext uri="{BB962C8B-B14F-4D97-AF65-F5344CB8AC3E}">
        <p14:creationId xmlns:p14="http://schemas.microsoft.com/office/powerpoint/2010/main" val="52463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363579" y="1042737"/>
            <a:ext cx="10635916" cy="5662863"/>
          </a:xfrm>
        </p:spPr>
        <p:txBody>
          <a:bodyPr>
            <a:normAutofit fontScale="92500" lnSpcReduction="10000"/>
          </a:bodyPr>
          <a:lstStyle/>
          <a:p>
            <a:endParaRPr lang="en-CA" dirty="0" smtClean="0"/>
          </a:p>
          <a:p>
            <a:r>
              <a:rPr lang="en-CA" sz="2400" dirty="0"/>
              <a:t>Eventually the United States and the United Kingdom made concessions in recognizing the then Communist-dominated regions, sacrificing the substance of the Yalta Declaration, while it remained in form</a:t>
            </a:r>
            <a:r>
              <a:rPr lang="en-CA" sz="2400" dirty="0" smtClean="0"/>
              <a:t>.</a:t>
            </a:r>
          </a:p>
          <a:p>
            <a:endParaRPr lang="en-CA" sz="2400" dirty="0"/>
          </a:p>
          <a:p>
            <a:r>
              <a:rPr lang="en-CA" sz="2400" dirty="0"/>
              <a:t>A Communist government was </a:t>
            </a:r>
            <a:r>
              <a:rPr lang="en-CA" sz="2400" dirty="0" smtClean="0"/>
              <a:t>installed </a:t>
            </a:r>
            <a:r>
              <a:rPr lang="en-CA" sz="2400" dirty="0"/>
              <a:t>in Poland. Many Poles felt betrayed by their wartime allies (mainly Britain) Many Polish soldiers refused to return to Poland, because of the Soviet repressions of Polish citizens (1939–1946) The result was the Polish Resettlement Act 1947, Britain's first mass immigration law.</a:t>
            </a:r>
          </a:p>
          <a:p>
            <a:pPr marL="0" indent="0">
              <a:buNone/>
            </a:pPr>
            <a:endParaRPr lang="en-CA" sz="2400" dirty="0" smtClean="0"/>
          </a:p>
          <a:p>
            <a:r>
              <a:rPr lang="en-CA" sz="2400" dirty="0" smtClean="0"/>
              <a:t>The </a:t>
            </a:r>
            <a:r>
              <a:rPr lang="en-CA" sz="2400" dirty="0"/>
              <a:t>Polish Resettlement Act 1947 was the first ever mass immigration legislation of the Parliament of the United Kingdom. It offered British citizenship to over 200,000 displaced Polish troops on British soil who had fought against Nazi Germany and opposed the Soviet takeover of their homeland.</a:t>
            </a:r>
          </a:p>
        </p:txBody>
      </p:sp>
    </p:spTree>
    <p:extLst>
      <p:ext uri="{BB962C8B-B14F-4D97-AF65-F5344CB8AC3E}">
        <p14:creationId xmlns:p14="http://schemas.microsoft.com/office/powerpoint/2010/main" val="1143992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9011" y="287224"/>
            <a:ext cx="9595601" cy="1509491"/>
          </a:xfrm>
        </p:spPr>
        <p:txBody>
          <a:bodyPr>
            <a:normAutofit/>
          </a:bodyPr>
          <a:lstStyle/>
          <a:p>
            <a:r>
              <a:rPr lang="en-CA" sz="2800" dirty="0"/>
              <a:t>3.3.4 </a:t>
            </a:r>
            <a:r>
              <a:rPr lang="en-CA" sz="2800" dirty="0" smtClean="0"/>
              <a:t>Analyze </a:t>
            </a:r>
            <a:r>
              <a:rPr lang="en-CA" sz="2800" dirty="0"/>
              <a:t>the decisions reached at Potsdam regarding contentious issues relating to Poland and Germany</a:t>
            </a:r>
          </a:p>
        </p:txBody>
      </p:sp>
      <p:sp>
        <p:nvSpPr>
          <p:cNvPr id="3" name="Content Placeholder 2"/>
          <p:cNvSpPr>
            <a:spLocks noGrp="1"/>
          </p:cNvSpPr>
          <p:nvPr>
            <p:ph idx="1"/>
          </p:nvPr>
        </p:nvSpPr>
        <p:spPr>
          <a:xfrm>
            <a:off x="1138989" y="1796715"/>
            <a:ext cx="10365623" cy="4066380"/>
          </a:xfrm>
        </p:spPr>
        <p:txBody>
          <a:bodyPr>
            <a:noAutofit/>
          </a:bodyPr>
          <a:lstStyle/>
          <a:p>
            <a:r>
              <a:rPr lang="en-CA" sz="2400" dirty="0"/>
              <a:t>Held near Berlin, the Potsdam Conference (July 17-August 2, 1945) was the last of the World War II meetings held by the “Big Three” heads of state. Featuring American President Harry S. Truman, British Prime Minister Winston Churchill (and his successor, Clement Attlee) and Soviet Premier Joseph Stalin, the talks established a Council of Foreign Ministers and a central Allied Control Council for administration of Germany. The leaders arrived at various agreements on the German economy, punishment for war criminals, land boundaries and reparations. Although talks primarily centered on postwar Europe, the Big Three also issued a declaration demanding “unconditional surrender” from Japan.</a:t>
            </a:r>
          </a:p>
        </p:txBody>
      </p:sp>
    </p:spTree>
    <p:extLst>
      <p:ext uri="{BB962C8B-B14F-4D97-AF65-F5344CB8AC3E}">
        <p14:creationId xmlns:p14="http://schemas.microsoft.com/office/powerpoint/2010/main" val="2692421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799" y="447647"/>
            <a:ext cx="8911687" cy="1280890"/>
          </a:xfrm>
        </p:spPr>
        <p:txBody>
          <a:bodyPr/>
          <a:lstStyle/>
          <a:p>
            <a:r>
              <a:rPr lang="en-CA" dirty="0" err="1" smtClean="0"/>
              <a:t>Postdam</a:t>
            </a:r>
            <a:endParaRPr lang="en-CA" dirty="0"/>
          </a:p>
        </p:txBody>
      </p:sp>
      <p:sp>
        <p:nvSpPr>
          <p:cNvPr id="3" name="Content Placeholder 2"/>
          <p:cNvSpPr>
            <a:spLocks noGrp="1"/>
          </p:cNvSpPr>
          <p:nvPr>
            <p:ph idx="1"/>
          </p:nvPr>
        </p:nvSpPr>
        <p:spPr>
          <a:xfrm>
            <a:off x="962525" y="1264555"/>
            <a:ext cx="10700086" cy="5269831"/>
          </a:xfrm>
        </p:spPr>
        <p:txBody>
          <a:bodyPr>
            <a:noAutofit/>
          </a:bodyPr>
          <a:lstStyle/>
          <a:p>
            <a:r>
              <a:rPr lang="en-CA" sz="2000" dirty="0"/>
              <a:t>On July 26, the leaders issued a declaration demanding ‘unconditional surrender’ from </a:t>
            </a:r>
            <a:r>
              <a:rPr lang="en-CA" sz="2000" dirty="0" smtClean="0"/>
              <a:t>Japan. </a:t>
            </a:r>
          </a:p>
          <a:p>
            <a:r>
              <a:rPr lang="en-CA" sz="2000" dirty="0" smtClean="0"/>
              <a:t>A </a:t>
            </a:r>
            <a:r>
              <a:rPr lang="en-CA" sz="2000" dirty="0"/>
              <a:t>Council of Foreign Ministers was agreed upon, with membership from the Big Three plus China and France. </a:t>
            </a:r>
            <a:endParaRPr lang="en-CA" sz="2000" dirty="0" smtClean="0"/>
          </a:p>
          <a:p>
            <a:r>
              <a:rPr lang="en-CA" sz="2000" dirty="0" smtClean="0"/>
              <a:t>Military </a:t>
            </a:r>
            <a:r>
              <a:rPr lang="en-CA" sz="2000" dirty="0"/>
              <a:t>administration of Germany was established, with a central Allied Control Council </a:t>
            </a:r>
          </a:p>
          <a:p>
            <a:r>
              <a:rPr lang="en-CA" sz="2000" dirty="0" smtClean="0"/>
              <a:t>The </a:t>
            </a:r>
            <a:r>
              <a:rPr lang="en-CA" sz="2000" dirty="0"/>
              <a:t>leaders arrived at various agreements on the German economy, placing primary emphasis on the development of agriculture and </a:t>
            </a:r>
            <a:r>
              <a:rPr lang="en-CA" sz="2000" dirty="0" smtClean="0"/>
              <a:t>non-military </a:t>
            </a:r>
            <a:r>
              <a:rPr lang="en-CA" sz="2000" dirty="0"/>
              <a:t>industry. </a:t>
            </a:r>
            <a:endParaRPr lang="en-CA" sz="2000" dirty="0" smtClean="0"/>
          </a:p>
          <a:p>
            <a:r>
              <a:rPr lang="en-CA" sz="2000" dirty="0" smtClean="0"/>
              <a:t>The </a:t>
            </a:r>
            <a:r>
              <a:rPr lang="en-CA" sz="2000" dirty="0"/>
              <a:t>institutions that had controlled the economy under the Nazis were to be decentralized, but all of Germany would be treated as a single economic unit</a:t>
            </a:r>
            <a:r>
              <a:rPr lang="en-CA" sz="2000" dirty="0" smtClean="0"/>
              <a:t>.</a:t>
            </a:r>
          </a:p>
          <a:p>
            <a:r>
              <a:rPr lang="en-CA" sz="2000" dirty="0" smtClean="0"/>
              <a:t> </a:t>
            </a:r>
            <a:r>
              <a:rPr lang="en-CA" sz="2000" dirty="0"/>
              <a:t>War criminals would be brought to </a:t>
            </a:r>
            <a:r>
              <a:rPr lang="en-CA" sz="2000" dirty="0" smtClean="0"/>
              <a:t>trial</a:t>
            </a:r>
          </a:p>
          <a:p>
            <a:r>
              <a:rPr lang="en-CA" sz="2000" dirty="0" smtClean="0"/>
              <a:t> Postwar </a:t>
            </a:r>
            <a:r>
              <a:rPr lang="en-CA" sz="2000" dirty="0"/>
              <a:t>Europe dominated the </a:t>
            </a:r>
            <a:r>
              <a:rPr lang="en-CA" sz="2000" dirty="0" smtClean="0"/>
              <a:t>agenda</a:t>
            </a:r>
            <a:r>
              <a:rPr lang="en-CA" sz="2000" dirty="0"/>
              <a:t>, </a:t>
            </a:r>
            <a:r>
              <a:rPr lang="en-CA" sz="2000" dirty="0" smtClean="0"/>
              <a:t>but the </a:t>
            </a:r>
            <a:r>
              <a:rPr lang="en-CA" sz="2000" dirty="0"/>
              <a:t>war in the Pacific lurked offstage. Truman received word of the successful atomic bomb test soon after he arrived at Potsdam; he told Churchill the news but mentioned ‘a new weapon’ only casually to Stalin</a:t>
            </a:r>
          </a:p>
        </p:txBody>
      </p:sp>
    </p:spTree>
    <p:extLst>
      <p:ext uri="{BB962C8B-B14F-4D97-AF65-F5344CB8AC3E}">
        <p14:creationId xmlns:p14="http://schemas.microsoft.com/office/powerpoint/2010/main" val="2148571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0273" y="749968"/>
            <a:ext cx="9114339" cy="5891464"/>
          </a:xfrm>
        </p:spPr>
      </p:pic>
    </p:spTree>
    <p:extLst>
      <p:ext uri="{BB962C8B-B14F-4D97-AF65-F5344CB8AC3E}">
        <p14:creationId xmlns:p14="http://schemas.microsoft.com/office/powerpoint/2010/main" val="179666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624110"/>
            <a:ext cx="9531433" cy="1172606"/>
          </a:xfrm>
        </p:spPr>
        <p:txBody>
          <a:bodyPr>
            <a:normAutofit/>
          </a:bodyPr>
          <a:lstStyle/>
          <a:p>
            <a:r>
              <a:rPr lang="en-CA" sz="2800" dirty="0"/>
              <a:t>3.3.5 </a:t>
            </a:r>
            <a:r>
              <a:rPr lang="en-CA" sz="2800" dirty="0" smtClean="0"/>
              <a:t>Evaluate </a:t>
            </a:r>
            <a:r>
              <a:rPr lang="en-CA" sz="2800" dirty="0"/>
              <a:t>how new leaders and technological developments increased tension at Potsdam</a:t>
            </a:r>
          </a:p>
        </p:txBody>
      </p:sp>
      <p:sp>
        <p:nvSpPr>
          <p:cNvPr id="3" name="Content Placeholder 2"/>
          <p:cNvSpPr>
            <a:spLocks noGrp="1"/>
          </p:cNvSpPr>
          <p:nvPr>
            <p:ph idx="1"/>
          </p:nvPr>
        </p:nvSpPr>
        <p:spPr>
          <a:xfrm>
            <a:off x="1090863" y="1636295"/>
            <a:ext cx="10908632" cy="5021179"/>
          </a:xfrm>
        </p:spPr>
        <p:txBody>
          <a:bodyPr>
            <a:normAutofit/>
          </a:bodyPr>
          <a:lstStyle/>
          <a:p>
            <a:r>
              <a:rPr lang="en-CA" sz="2000" dirty="0"/>
              <a:t>President Truman saw things in black and white terms, with little room for  compromise. As a result he adopted a “get tough” attitude with the Soviets. He  believed the Soviets were acting like a bully in Europe and should be made </a:t>
            </a:r>
            <a:r>
              <a:rPr lang="en-CA" sz="2000" dirty="0" smtClean="0"/>
              <a:t>to </a:t>
            </a:r>
            <a:r>
              <a:rPr lang="en-CA" sz="2000" dirty="0"/>
              <a:t>mend its ways. Unlike Roosevelt, Truman was highly suspicious of the Soviets and had no intention of working closely with Stalin like Roosevelt. This new approach towards the Soviets increased tensions</a:t>
            </a:r>
            <a:r>
              <a:rPr lang="en-CA" sz="2000" dirty="0" smtClean="0"/>
              <a:t>.</a:t>
            </a:r>
          </a:p>
          <a:p>
            <a:r>
              <a:rPr lang="en-CA" sz="2000" dirty="0" smtClean="0"/>
              <a:t> </a:t>
            </a:r>
            <a:r>
              <a:rPr lang="en-CA" sz="2000" dirty="0"/>
              <a:t>In August 1945 the United states ended WWII by dropping atomic bombs on the Japanese cities of Hiroshima and Nagasaki</a:t>
            </a:r>
            <a:r>
              <a:rPr lang="en-CA" sz="2000" dirty="0" smtClean="0"/>
              <a:t>.</a:t>
            </a:r>
            <a:endParaRPr lang="en-CA" sz="2000" dirty="0"/>
          </a:p>
          <a:p>
            <a:endParaRPr lang="en-CA" dirty="0"/>
          </a:p>
        </p:txBody>
      </p:sp>
    </p:spTree>
    <p:extLst>
      <p:ext uri="{BB962C8B-B14F-4D97-AF65-F5344CB8AC3E}">
        <p14:creationId xmlns:p14="http://schemas.microsoft.com/office/powerpoint/2010/main" val="1636722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Weapon of Mass Destruction</a:t>
            </a:r>
            <a:endParaRPr lang="en-CA" dirty="0"/>
          </a:p>
        </p:txBody>
      </p:sp>
      <p:sp>
        <p:nvSpPr>
          <p:cNvPr id="3" name="Content Placeholder 2"/>
          <p:cNvSpPr>
            <a:spLocks noGrp="1"/>
          </p:cNvSpPr>
          <p:nvPr>
            <p:ph idx="1"/>
          </p:nvPr>
        </p:nvSpPr>
        <p:spPr>
          <a:xfrm>
            <a:off x="2021305" y="1905000"/>
            <a:ext cx="9483307" cy="4752474"/>
          </a:xfrm>
        </p:spPr>
        <p:txBody>
          <a:bodyPr>
            <a:normAutofit fontScale="92500" lnSpcReduction="10000"/>
          </a:bodyPr>
          <a:lstStyle/>
          <a:p>
            <a:r>
              <a:rPr lang="en-CA" sz="2800" u="sng" dirty="0"/>
              <a:t>The atomic bomb became a source of tension for several reasons:</a:t>
            </a:r>
          </a:p>
          <a:p>
            <a:r>
              <a:rPr lang="en-CA" sz="2800" dirty="0"/>
              <a:t>1.  Truman had not told Stalin that the U.S. intended to drop these on Japan.</a:t>
            </a:r>
          </a:p>
          <a:p>
            <a:r>
              <a:rPr lang="en-CA" sz="2800" dirty="0"/>
              <a:t>2.  The U.S. refused to share the secret of how to make such a bomb.</a:t>
            </a:r>
          </a:p>
          <a:p>
            <a:r>
              <a:rPr lang="en-CA" sz="2800" dirty="0"/>
              <a:t>3.  Stalin was convinced the U.S. would use the bomb to win worldwide power.</a:t>
            </a:r>
          </a:p>
          <a:p>
            <a:r>
              <a:rPr lang="en-CA" sz="2800" dirty="0"/>
              <a:t>4.  Stalin ordered his scientists to develop an atomic bomb.</a:t>
            </a:r>
          </a:p>
          <a:p>
            <a:r>
              <a:rPr lang="en-CA" sz="2800" dirty="0"/>
              <a:t>The U.S. felt threatened by this.</a:t>
            </a:r>
          </a:p>
          <a:p>
            <a:endParaRPr lang="en-CA" dirty="0"/>
          </a:p>
        </p:txBody>
      </p:sp>
    </p:spTree>
    <p:extLst>
      <p:ext uri="{BB962C8B-B14F-4D97-AF65-F5344CB8AC3E}">
        <p14:creationId xmlns:p14="http://schemas.microsoft.com/office/powerpoint/2010/main" val="567924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8379" y="624110"/>
            <a:ext cx="9836233" cy="1280890"/>
          </a:xfrm>
        </p:spPr>
        <p:txBody>
          <a:bodyPr>
            <a:noAutofit/>
          </a:bodyPr>
          <a:lstStyle/>
          <a:p>
            <a:r>
              <a:rPr lang="en-CA" sz="2000" dirty="0"/>
              <a:t>3.3.6 </a:t>
            </a:r>
            <a:r>
              <a:rPr lang="en-CA" sz="2000" dirty="0" smtClean="0"/>
              <a:t>Analyze </a:t>
            </a:r>
            <a:r>
              <a:rPr lang="en-CA" sz="2000" dirty="0"/>
              <a:t>the challenges faced by the United Nations with reference to its:</a:t>
            </a:r>
            <a:br>
              <a:rPr lang="en-CA" sz="2000" dirty="0"/>
            </a:br>
            <a:r>
              <a:rPr lang="en-CA" sz="2000" dirty="0" smtClean="0"/>
              <a:t>-structure</a:t>
            </a:r>
            <a:r>
              <a:rPr lang="en-CA" sz="2000" dirty="0"/>
              <a:t/>
            </a:r>
            <a:br>
              <a:rPr lang="en-CA" sz="2000" dirty="0"/>
            </a:br>
            <a:r>
              <a:rPr lang="en-CA" sz="2000" dirty="0" smtClean="0"/>
              <a:t>-purposes </a:t>
            </a:r>
            <a:r>
              <a:rPr lang="en-CA" sz="2000" dirty="0"/>
              <a:t>and principles</a:t>
            </a:r>
            <a:br>
              <a:rPr lang="en-CA" sz="2000" dirty="0"/>
            </a:br>
            <a:endParaRPr lang="en-CA" sz="2000" dirty="0"/>
          </a:p>
        </p:txBody>
      </p:sp>
      <p:sp>
        <p:nvSpPr>
          <p:cNvPr id="3" name="Content Placeholder 2"/>
          <p:cNvSpPr>
            <a:spLocks noGrp="1"/>
          </p:cNvSpPr>
          <p:nvPr>
            <p:ph idx="1"/>
          </p:nvPr>
        </p:nvSpPr>
        <p:spPr>
          <a:xfrm>
            <a:off x="1315453" y="1780675"/>
            <a:ext cx="10876547" cy="4860758"/>
          </a:xfrm>
        </p:spPr>
        <p:txBody>
          <a:bodyPr>
            <a:normAutofit fontScale="92500" lnSpcReduction="20000"/>
          </a:bodyPr>
          <a:lstStyle/>
          <a:p>
            <a:r>
              <a:rPr lang="en-CA" dirty="0"/>
              <a:t>One of the allies' goals during WWII was to create an international organization to ensure global collective security. </a:t>
            </a:r>
            <a:endParaRPr lang="en-CA" dirty="0" smtClean="0"/>
          </a:p>
          <a:p>
            <a:endParaRPr lang="en-CA" dirty="0"/>
          </a:p>
          <a:p>
            <a:r>
              <a:rPr lang="en-CA" u="sng" dirty="0"/>
              <a:t>Thus the United Nations was created in October 1945. </a:t>
            </a:r>
          </a:p>
          <a:p>
            <a:r>
              <a:rPr lang="en-CA" dirty="0"/>
              <a:t>Its purpose was to: </a:t>
            </a:r>
          </a:p>
          <a:p>
            <a:r>
              <a:rPr lang="en-CA" dirty="0"/>
              <a:t>1.  maintain international peace &amp; settle disputes</a:t>
            </a:r>
          </a:p>
          <a:p>
            <a:r>
              <a:rPr lang="en-CA" dirty="0"/>
              <a:t>2.  develop equal rights &amp; national self determination</a:t>
            </a:r>
          </a:p>
          <a:p>
            <a:r>
              <a:rPr lang="en-CA" dirty="0"/>
              <a:t>3.  solve social, economic &amp; humanitarian </a:t>
            </a:r>
            <a:r>
              <a:rPr lang="en-CA" dirty="0" smtClean="0"/>
              <a:t>problems</a:t>
            </a:r>
          </a:p>
          <a:p>
            <a:endParaRPr lang="en-CA" dirty="0"/>
          </a:p>
          <a:p>
            <a:r>
              <a:rPr lang="en-CA" u="sng" dirty="0"/>
              <a:t>Some of the </a:t>
            </a:r>
            <a:r>
              <a:rPr lang="en-CA" u="sng" dirty="0" smtClean="0"/>
              <a:t>basic </a:t>
            </a:r>
            <a:r>
              <a:rPr lang="en-CA" u="sng" dirty="0"/>
              <a:t>principles of the United Nations were: </a:t>
            </a:r>
          </a:p>
          <a:p>
            <a:r>
              <a:rPr lang="en-CA" dirty="0"/>
              <a:t>1.  the equality of all members</a:t>
            </a:r>
          </a:p>
          <a:p>
            <a:r>
              <a:rPr lang="en-CA" dirty="0"/>
              <a:t>2.  all members fulfill its UN obligations</a:t>
            </a:r>
          </a:p>
          <a:p>
            <a:r>
              <a:rPr lang="en-CA" dirty="0"/>
              <a:t>3.  settle disputes peacefully</a:t>
            </a:r>
          </a:p>
          <a:p>
            <a:r>
              <a:rPr lang="en-CA" dirty="0"/>
              <a:t>4.  refrain the use of force against any state</a:t>
            </a:r>
          </a:p>
          <a:p>
            <a:r>
              <a:rPr lang="en-CA" dirty="0"/>
              <a:t>5.  help the UN in any action it undertakes</a:t>
            </a:r>
          </a:p>
          <a:p>
            <a:endParaRPr lang="en-CA" dirty="0"/>
          </a:p>
        </p:txBody>
      </p:sp>
    </p:spTree>
    <p:extLst>
      <p:ext uri="{BB962C8B-B14F-4D97-AF65-F5344CB8AC3E}">
        <p14:creationId xmlns:p14="http://schemas.microsoft.com/office/powerpoint/2010/main" val="284452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Memory of the Inefficient LON</a:t>
            </a:r>
            <a:endParaRPr lang="en-CA" dirty="0"/>
          </a:p>
        </p:txBody>
      </p:sp>
      <p:sp>
        <p:nvSpPr>
          <p:cNvPr id="3" name="Content Placeholder 2"/>
          <p:cNvSpPr>
            <a:spLocks noGrp="1"/>
          </p:cNvSpPr>
          <p:nvPr>
            <p:ph idx="1"/>
          </p:nvPr>
        </p:nvSpPr>
        <p:spPr>
          <a:xfrm>
            <a:off x="1443789" y="1716505"/>
            <a:ext cx="10619874" cy="4973053"/>
          </a:xfrm>
        </p:spPr>
        <p:txBody>
          <a:bodyPr/>
          <a:lstStyle/>
          <a:p>
            <a:r>
              <a:rPr lang="en-CA" dirty="0"/>
              <a:t>The League of Nations had been too weak to stop aggression because major  powers were unwilling to give up their self-interest to such an international  organization. President Roosevelt was determined to make the United Nations a strong organization by ensuring that all major powers be involved. </a:t>
            </a:r>
            <a:endParaRPr lang="en-CA" dirty="0" smtClean="0"/>
          </a:p>
          <a:p>
            <a:endParaRPr lang="en-CA" dirty="0" smtClean="0"/>
          </a:p>
          <a:p>
            <a:r>
              <a:rPr lang="en-CA" dirty="0"/>
              <a:t>The solution was to divide the UN into two parts: </a:t>
            </a:r>
            <a:endParaRPr lang="en-CA" dirty="0" smtClean="0"/>
          </a:p>
          <a:p>
            <a:endParaRPr lang="en-CA" dirty="0"/>
          </a:p>
          <a:p>
            <a:r>
              <a:rPr lang="en-CA" b="1" dirty="0"/>
              <a:t>The General Assembly </a:t>
            </a:r>
            <a:r>
              <a:rPr lang="en-CA" dirty="0"/>
              <a:t>in which each country had one vote and the </a:t>
            </a:r>
            <a:r>
              <a:rPr lang="en-CA" b="1" dirty="0"/>
              <a:t>Security Council </a:t>
            </a:r>
            <a:r>
              <a:rPr lang="en-CA" dirty="0"/>
              <a:t>controlled by the major powers.</a:t>
            </a:r>
          </a:p>
          <a:p>
            <a:endParaRPr lang="en-CA" dirty="0"/>
          </a:p>
        </p:txBody>
      </p:sp>
    </p:spTree>
    <p:extLst>
      <p:ext uri="{BB962C8B-B14F-4D97-AF65-F5344CB8AC3E}">
        <p14:creationId xmlns:p14="http://schemas.microsoft.com/office/powerpoint/2010/main" val="78813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505" y="624110"/>
            <a:ext cx="9788107" cy="867806"/>
          </a:xfrm>
        </p:spPr>
        <p:txBody>
          <a:bodyPr/>
          <a:lstStyle/>
          <a:p>
            <a:r>
              <a:rPr lang="en-CA" dirty="0" smtClean="0"/>
              <a:t>Structure</a:t>
            </a:r>
            <a:endParaRPr lang="en-CA" dirty="0"/>
          </a:p>
        </p:txBody>
      </p:sp>
      <p:sp>
        <p:nvSpPr>
          <p:cNvPr id="3" name="Content Placeholder 2"/>
          <p:cNvSpPr>
            <a:spLocks noGrp="1"/>
          </p:cNvSpPr>
          <p:nvPr>
            <p:ph idx="1"/>
          </p:nvPr>
        </p:nvSpPr>
        <p:spPr>
          <a:xfrm>
            <a:off x="1459832" y="1491916"/>
            <a:ext cx="10363200" cy="5366084"/>
          </a:xfrm>
        </p:spPr>
        <p:txBody>
          <a:bodyPr>
            <a:normAutofit fontScale="92500" lnSpcReduction="10000"/>
          </a:bodyPr>
          <a:lstStyle/>
          <a:p>
            <a:r>
              <a:rPr lang="en-CA" dirty="0"/>
              <a:t>The structure of the United Nations presented some challenges:</a:t>
            </a:r>
          </a:p>
          <a:p>
            <a:r>
              <a:rPr lang="en-CA" b="1" u="sng" dirty="0" smtClean="0"/>
              <a:t>General </a:t>
            </a:r>
            <a:r>
              <a:rPr lang="en-CA" b="1" u="sng" dirty="0"/>
              <a:t>Assembly:</a:t>
            </a:r>
          </a:p>
          <a:p>
            <a:r>
              <a:rPr lang="en-CA" dirty="0" smtClean="0"/>
              <a:t>All </a:t>
            </a:r>
            <a:r>
              <a:rPr lang="en-CA" dirty="0"/>
              <a:t>members met in the assembly to present their positions on issues.</a:t>
            </a:r>
          </a:p>
          <a:p>
            <a:r>
              <a:rPr lang="en-CA" dirty="0" smtClean="0"/>
              <a:t>Each </a:t>
            </a:r>
            <a:r>
              <a:rPr lang="en-CA" dirty="0"/>
              <a:t>country has 1 vote, most decisions are reached by a simple majority.</a:t>
            </a:r>
          </a:p>
          <a:p>
            <a:r>
              <a:rPr lang="en-CA" dirty="0" smtClean="0"/>
              <a:t>On </a:t>
            </a:r>
            <a:r>
              <a:rPr lang="en-CA" dirty="0"/>
              <a:t>questions of peace or expulsion of a member, a majority of 2/3's is required.</a:t>
            </a:r>
          </a:p>
          <a:p>
            <a:r>
              <a:rPr lang="en-CA" dirty="0" smtClean="0"/>
              <a:t>Critics </a:t>
            </a:r>
            <a:r>
              <a:rPr lang="en-CA" dirty="0"/>
              <a:t>say the General Assembly is an ineffective “talk shop” where nations simply play politics.</a:t>
            </a:r>
          </a:p>
          <a:p>
            <a:r>
              <a:rPr lang="en-CA" dirty="0"/>
              <a:t> </a:t>
            </a:r>
          </a:p>
          <a:p>
            <a:r>
              <a:rPr lang="en-CA" b="1" u="sng" dirty="0"/>
              <a:t>Security Council:</a:t>
            </a:r>
          </a:p>
          <a:p>
            <a:r>
              <a:rPr lang="en-CA" dirty="0"/>
              <a:t>The real power behind the UN is the Security Council, which is made up of 2 groups:</a:t>
            </a:r>
          </a:p>
          <a:p>
            <a:r>
              <a:rPr lang="en-CA" dirty="0" smtClean="0"/>
              <a:t>Five </a:t>
            </a:r>
            <a:r>
              <a:rPr lang="en-CA" dirty="0"/>
              <a:t>permanent members: China, France, Britain, Russia and the United States.  Permanent members have veto power which is the right to stop any UN action. </a:t>
            </a:r>
          </a:p>
          <a:p>
            <a:r>
              <a:rPr lang="en-CA" dirty="0" smtClean="0"/>
              <a:t> </a:t>
            </a:r>
            <a:r>
              <a:rPr lang="en-CA" dirty="0"/>
              <a:t>Ten non-permanent members: elected for two year terms</a:t>
            </a:r>
          </a:p>
          <a:p>
            <a:r>
              <a:rPr lang="en-CA" dirty="0" smtClean="0"/>
              <a:t>The </a:t>
            </a:r>
            <a:r>
              <a:rPr lang="en-CA" dirty="0"/>
              <a:t>major responsibility of the Security Council is to maintain peace and security. It can order a ceasefire, impose economic sanctions and authorize the use of military force against an aggressor.</a:t>
            </a:r>
          </a:p>
          <a:p>
            <a:endParaRPr lang="en-CA" dirty="0"/>
          </a:p>
        </p:txBody>
      </p:sp>
    </p:spTree>
    <p:extLst>
      <p:ext uri="{BB962C8B-B14F-4D97-AF65-F5344CB8AC3E}">
        <p14:creationId xmlns:p14="http://schemas.microsoft.com/office/powerpoint/2010/main" val="2647811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1095" y="624110"/>
            <a:ext cx="9272337" cy="5805582"/>
          </a:xfrm>
        </p:spPr>
      </p:pic>
    </p:spTree>
    <p:extLst>
      <p:ext uri="{BB962C8B-B14F-4D97-AF65-F5344CB8AC3E}">
        <p14:creationId xmlns:p14="http://schemas.microsoft.com/office/powerpoint/2010/main" val="309864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682233"/>
            <a:ext cx="8460086" cy="6345065"/>
          </a:xfrm>
        </p:spPr>
      </p:pic>
    </p:spTree>
    <p:extLst>
      <p:ext uri="{BB962C8B-B14F-4D97-AF65-F5344CB8AC3E}">
        <p14:creationId xmlns:p14="http://schemas.microsoft.com/office/powerpoint/2010/main" val="1590316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Critics Argue</a:t>
            </a:r>
            <a:endParaRPr lang="en-CA" dirty="0"/>
          </a:p>
        </p:txBody>
      </p:sp>
      <p:sp>
        <p:nvSpPr>
          <p:cNvPr id="3" name="Content Placeholder 2"/>
          <p:cNvSpPr>
            <a:spLocks noGrp="1"/>
          </p:cNvSpPr>
          <p:nvPr>
            <p:ph idx="1"/>
          </p:nvPr>
        </p:nvSpPr>
        <p:spPr>
          <a:xfrm>
            <a:off x="1876926" y="1764631"/>
            <a:ext cx="9833811" cy="4764505"/>
          </a:xfrm>
        </p:spPr>
        <p:txBody>
          <a:bodyPr>
            <a:normAutofit fontScale="92500"/>
          </a:bodyPr>
          <a:lstStyle/>
          <a:p>
            <a:endParaRPr lang="en-CA" dirty="0"/>
          </a:p>
          <a:p>
            <a:r>
              <a:rPr lang="en-CA" sz="2400" dirty="0" smtClean="0"/>
              <a:t>Critics </a:t>
            </a:r>
            <a:r>
              <a:rPr lang="en-CA" sz="2400" dirty="0"/>
              <a:t>point out that the veto power of the permanent members is a weakness </a:t>
            </a:r>
            <a:r>
              <a:rPr lang="en-CA" sz="2400" dirty="0" smtClean="0"/>
              <a:t>of </a:t>
            </a:r>
            <a:r>
              <a:rPr lang="en-CA" sz="2400" dirty="0"/>
              <a:t>the UN. They argue that countries will use the veto to block any UN </a:t>
            </a:r>
            <a:r>
              <a:rPr lang="en-CA" sz="2400" dirty="0" smtClean="0"/>
              <a:t>action that </a:t>
            </a:r>
            <a:r>
              <a:rPr lang="en-CA" sz="2400" dirty="0"/>
              <a:t>is not in their self-interest. </a:t>
            </a:r>
            <a:endParaRPr lang="en-CA" sz="2400" dirty="0" smtClean="0"/>
          </a:p>
          <a:p>
            <a:endParaRPr lang="en-CA" sz="2400" dirty="0" smtClean="0"/>
          </a:p>
          <a:p>
            <a:r>
              <a:rPr lang="en-CA" sz="2400" dirty="0" smtClean="0"/>
              <a:t>During </a:t>
            </a:r>
            <a:r>
              <a:rPr lang="en-CA" sz="2400" dirty="0"/>
              <a:t>the Cold War the Security Council was </a:t>
            </a:r>
            <a:r>
              <a:rPr lang="en-CA" sz="2400" dirty="0" smtClean="0"/>
              <a:t>often </a:t>
            </a:r>
            <a:r>
              <a:rPr lang="en-CA" sz="2400" dirty="0"/>
              <a:t>deadlocked as the U.S. and Soviets often used the veto against each </a:t>
            </a:r>
            <a:r>
              <a:rPr lang="en-CA" sz="2400" dirty="0" smtClean="0"/>
              <a:t>other</a:t>
            </a:r>
            <a:r>
              <a:rPr lang="en-CA" sz="2400" dirty="0"/>
              <a:t>.</a:t>
            </a:r>
          </a:p>
          <a:p>
            <a:endParaRPr lang="en-CA" sz="2400" dirty="0"/>
          </a:p>
          <a:p>
            <a:r>
              <a:rPr lang="en-CA" sz="2400" dirty="0"/>
              <a:t>It must be pointed out that the veto power ensured the continuing commitment of all major powers and that there has been no large scale wars since its creation.</a:t>
            </a:r>
          </a:p>
          <a:p>
            <a:endParaRPr lang="en-CA" sz="2400" dirty="0"/>
          </a:p>
        </p:txBody>
      </p:sp>
    </p:spTree>
    <p:extLst>
      <p:ext uri="{BB962C8B-B14F-4D97-AF65-F5344CB8AC3E}">
        <p14:creationId xmlns:p14="http://schemas.microsoft.com/office/powerpoint/2010/main" val="2524058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818147"/>
            <a:ext cx="10106525" cy="866274"/>
          </a:xfrm>
        </p:spPr>
        <p:txBody>
          <a:bodyPr>
            <a:normAutofit fontScale="90000"/>
          </a:bodyPr>
          <a:lstStyle/>
          <a:p>
            <a:r>
              <a:rPr lang="en-CA" sz="2700" dirty="0"/>
              <a:t>3.3.7 </a:t>
            </a:r>
            <a:r>
              <a:rPr lang="en-CA" sz="2700" dirty="0" smtClean="0"/>
              <a:t>Use </a:t>
            </a:r>
            <a:r>
              <a:rPr lang="en-CA" sz="2700" dirty="0"/>
              <a:t>selected pieces of music, fashion, art or literature to show the impact of World War II on the daily lives of citizens</a:t>
            </a:r>
            <a:r>
              <a:rPr lang="en-CA" dirty="0"/>
              <a:t>.</a:t>
            </a:r>
          </a:p>
        </p:txBody>
      </p:sp>
      <p:sp>
        <p:nvSpPr>
          <p:cNvPr id="3" name="Content Placeholder 2"/>
          <p:cNvSpPr>
            <a:spLocks noGrp="1"/>
          </p:cNvSpPr>
          <p:nvPr>
            <p:ph idx="1"/>
          </p:nvPr>
        </p:nvSpPr>
        <p:spPr>
          <a:xfrm>
            <a:off x="1828800" y="2133600"/>
            <a:ext cx="9675812" cy="3777622"/>
          </a:xfrm>
        </p:spPr>
        <p:txBody>
          <a:bodyPr/>
          <a:lstStyle/>
          <a:p>
            <a:endParaRPr lang="en-CA" dirty="0"/>
          </a:p>
        </p:txBody>
      </p:sp>
    </p:spTree>
    <p:extLst>
      <p:ext uri="{BB962C8B-B14F-4D97-AF65-F5344CB8AC3E}">
        <p14:creationId xmlns:p14="http://schemas.microsoft.com/office/powerpoint/2010/main" val="1818409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a:t>Atlantic Charter: </a:t>
            </a:r>
            <a:r>
              <a:rPr lang="en-CA" dirty="0"/>
              <a:t>In 1941 U.S. President Roosevelt and British Prime Minister Winston Churchill announced the Atlantic Charter, which set forth Allied goals for World War II and the postwar period. The two nations pledged to respect “the right of all peoples to choose the form of government under which they will live” and promised a free world without war, after the final destruction of Nazi tyranny.</a:t>
            </a:r>
          </a:p>
          <a:p>
            <a:r>
              <a:rPr lang="en-CA" b="1" dirty="0" smtClean="0"/>
              <a:t>Sphere-of-influence: </a:t>
            </a:r>
            <a:r>
              <a:rPr lang="en-CA" dirty="0"/>
              <a:t>Refers to a major power’s domination over a </a:t>
            </a:r>
            <a:r>
              <a:rPr lang="en-CA" dirty="0" smtClean="0"/>
              <a:t>geographic </a:t>
            </a:r>
            <a:r>
              <a:rPr lang="en-CA" dirty="0"/>
              <a:t>area.</a:t>
            </a:r>
          </a:p>
          <a:p>
            <a:r>
              <a:rPr lang="en-CA" b="1" dirty="0"/>
              <a:t>Nuremberg Trials: </a:t>
            </a:r>
            <a:r>
              <a:rPr lang="en-CA" dirty="0"/>
              <a:t>Public trials of former Nazi leaders at the end of World War II. The charges included waging aggressive war and crimes against humanity</a:t>
            </a:r>
          </a:p>
          <a:p>
            <a:endParaRPr lang="en-CA" dirty="0"/>
          </a:p>
        </p:txBody>
      </p:sp>
    </p:spTree>
    <p:extLst>
      <p:ext uri="{BB962C8B-B14F-4D97-AF65-F5344CB8AC3E}">
        <p14:creationId xmlns:p14="http://schemas.microsoft.com/office/powerpoint/2010/main" val="199402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505" y="624110"/>
            <a:ext cx="10074442" cy="1280890"/>
          </a:xfrm>
        </p:spPr>
        <p:txBody>
          <a:bodyPr>
            <a:noAutofit/>
          </a:bodyPr>
          <a:lstStyle/>
          <a:p>
            <a:r>
              <a:rPr lang="en-CA" sz="2400" dirty="0"/>
              <a:t>3.3.2     Describe the general agreements made at Yalta regarding the political future of Germany and Eastern Europe with reference </a:t>
            </a:r>
            <a:r>
              <a:rPr lang="en-CA" sz="2400" dirty="0" smtClean="0"/>
              <a:t>to: - the </a:t>
            </a:r>
            <a:r>
              <a:rPr lang="en-CA" sz="2400" dirty="0"/>
              <a:t>division of </a:t>
            </a:r>
            <a:r>
              <a:rPr lang="en-CA" sz="2400" dirty="0" smtClean="0"/>
              <a:t>Germany   -free </a:t>
            </a:r>
            <a:r>
              <a:rPr lang="en-CA" sz="2400" dirty="0"/>
              <a:t>elections in Eastern Europe</a:t>
            </a:r>
            <a:r>
              <a:rPr lang="en-CA" sz="2000" dirty="0"/>
              <a:t/>
            </a:r>
            <a:br>
              <a:rPr lang="en-CA" sz="2000" dirty="0"/>
            </a:br>
            <a:endParaRPr lang="en-CA" sz="2000" dirty="0"/>
          </a:p>
        </p:txBody>
      </p:sp>
      <p:sp>
        <p:nvSpPr>
          <p:cNvPr id="3" name="Content Placeholder 2"/>
          <p:cNvSpPr>
            <a:spLocks noGrp="1"/>
          </p:cNvSpPr>
          <p:nvPr>
            <p:ph idx="1"/>
          </p:nvPr>
        </p:nvSpPr>
        <p:spPr>
          <a:xfrm>
            <a:off x="737937" y="1764632"/>
            <a:ext cx="11229474" cy="5093368"/>
          </a:xfrm>
        </p:spPr>
        <p:txBody>
          <a:bodyPr>
            <a:normAutofit/>
          </a:bodyPr>
          <a:lstStyle/>
          <a:p>
            <a:endParaRPr lang="en-CA" dirty="0"/>
          </a:p>
          <a:p>
            <a:r>
              <a:rPr lang="en-CA" sz="2800" b="1" dirty="0"/>
              <a:t>Yalta: </a:t>
            </a:r>
            <a:r>
              <a:rPr lang="en-CA" sz="2800" dirty="0"/>
              <a:t>At </a:t>
            </a:r>
            <a:r>
              <a:rPr lang="en-CA" sz="2800" dirty="0" smtClean="0"/>
              <a:t>Yalta, Crimea </a:t>
            </a:r>
            <a:r>
              <a:rPr lang="en-CA" sz="2800" dirty="0"/>
              <a:t>in February, 1945 Churchill, Roosevelt &amp; Stalin. </a:t>
            </a:r>
            <a:r>
              <a:rPr lang="en-CA" sz="2800" dirty="0" smtClean="0"/>
              <a:t>Yalta </a:t>
            </a:r>
            <a:r>
              <a:rPr lang="en-CA" sz="2800" dirty="0"/>
              <a:t>had been preceded by the Tehran Conference in 1943, and was followed by the Potsdam Conference in July 1945The meeting was intended mainly to discuss the re-establishment of the nations of war-torn Europe. All three leaders were attempting to establish an agenda for governing post-war Europe. They wanted to keep peace between post-world war countries. </a:t>
            </a:r>
            <a:endParaRPr lang="en-CA" sz="2800" dirty="0" smtClean="0"/>
          </a:p>
          <a:p>
            <a:r>
              <a:rPr lang="en-CA" sz="2800" dirty="0" smtClean="0"/>
              <a:t>Within </a:t>
            </a:r>
            <a:r>
              <a:rPr lang="en-CA" sz="2800" dirty="0"/>
              <a:t>a few years, with the Cold War dividing the continent, Yalta became a subject of intense controversy</a:t>
            </a:r>
            <a:r>
              <a:rPr lang="en-CA" sz="2800" dirty="0" smtClean="0"/>
              <a:t>.</a:t>
            </a:r>
            <a:endParaRPr lang="en-CA" sz="2800" dirty="0"/>
          </a:p>
        </p:txBody>
      </p:sp>
    </p:spTree>
    <p:extLst>
      <p:ext uri="{BB962C8B-B14F-4D97-AF65-F5344CB8AC3E}">
        <p14:creationId xmlns:p14="http://schemas.microsoft.com/office/powerpoint/2010/main" val="481249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did Yalta Mean?</a:t>
            </a:r>
            <a:endParaRPr lang="en-CA" dirty="0"/>
          </a:p>
        </p:txBody>
      </p:sp>
      <p:sp>
        <p:nvSpPr>
          <p:cNvPr id="3" name="Content Placeholder 2"/>
          <p:cNvSpPr>
            <a:spLocks noGrp="1"/>
          </p:cNvSpPr>
          <p:nvPr>
            <p:ph idx="1"/>
          </p:nvPr>
        </p:nvSpPr>
        <p:spPr>
          <a:xfrm>
            <a:off x="1058779" y="1347537"/>
            <a:ext cx="11020926" cy="5245768"/>
          </a:xfrm>
        </p:spPr>
        <p:txBody>
          <a:bodyPr>
            <a:normAutofit lnSpcReduction="10000"/>
          </a:bodyPr>
          <a:lstStyle/>
          <a:p>
            <a:r>
              <a:rPr lang="en-CA" sz="2400" b="1" dirty="0"/>
              <a:t>Germany</a:t>
            </a:r>
            <a:r>
              <a:rPr lang="en-CA" sz="2400" dirty="0"/>
              <a:t> would be temporarily be divided into three zones, with Britain, the  United States and the Soviet Union each controlling a zone. The former German capital Berlin, deep in the Soviet zone, would also be divided into three zones</a:t>
            </a:r>
            <a:r>
              <a:rPr lang="en-CA" sz="2400" dirty="0" smtClean="0"/>
              <a:t>.</a:t>
            </a:r>
          </a:p>
          <a:p>
            <a:endParaRPr lang="en-CA" sz="2400" dirty="0"/>
          </a:p>
          <a:p>
            <a:r>
              <a:rPr lang="en-CA" sz="2400" dirty="0"/>
              <a:t> </a:t>
            </a:r>
            <a:r>
              <a:rPr lang="en-CA" sz="2400" b="1" dirty="0" smtClean="0"/>
              <a:t>Poland </a:t>
            </a:r>
            <a:r>
              <a:rPr lang="en-CA" sz="2400" dirty="0"/>
              <a:t>Soviet troops occupied most of the region and Stalin was determined that the Eastern European countries of Poland Czechoslovakia, Hungary and Romania have pro-Soviet governments. Roosevelt and Churchill were reluctant to allow Poland to fall under Soviet control, Britain had entered WW II to guarantee Poland’s independence</a:t>
            </a:r>
            <a:r>
              <a:rPr lang="en-CA" sz="2400" dirty="0" smtClean="0"/>
              <a:t>. Poland </a:t>
            </a:r>
            <a:r>
              <a:rPr lang="en-CA" sz="2400" dirty="0"/>
              <a:t>would be a test case for the future of all Eastern Europe. At the insistence of Roosevelt and Churchill, Stalin pledged that free elections would be held in Eastern European countries as soon as possible. </a:t>
            </a:r>
          </a:p>
          <a:p>
            <a:endParaRPr lang="en-CA" dirty="0"/>
          </a:p>
        </p:txBody>
      </p:sp>
    </p:spTree>
    <p:extLst>
      <p:ext uri="{BB962C8B-B14F-4D97-AF65-F5344CB8AC3E}">
        <p14:creationId xmlns:p14="http://schemas.microsoft.com/office/powerpoint/2010/main" val="222887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a:t>Yalta Conference in February 1945 with (from left to right) Winston Churchill, Franklin D. Roosevelt and Joseph Stalin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1137" y="1713752"/>
            <a:ext cx="6256421" cy="4933635"/>
          </a:xfrm>
        </p:spPr>
      </p:pic>
    </p:spTree>
    <p:extLst>
      <p:ext uri="{BB962C8B-B14F-4D97-AF65-F5344CB8AC3E}">
        <p14:creationId xmlns:p14="http://schemas.microsoft.com/office/powerpoint/2010/main" val="6522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Key Terms decided at Yalta</a:t>
            </a:r>
            <a:endParaRPr lang="en-CA" dirty="0"/>
          </a:p>
        </p:txBody>
      </p:sp>
      <p:sp>
        <p:nvSpPr>
          <p:cNvPr id="3" name="Content Placeholder 2"/>
          <p:cNvSpPr>
            <a:spLocks noGrp="1"/>
          </p:cNvSpPr>
          <p:nvPr>
            <p:ph idx="1"/>
          </p:nvPr>
        </p:nvSpPr>
        <p:spPr>
          <a:xfrm>
            <a:off x="962525" y="1427747"/>
            <a:ext cx="11101137" cy="5229727"/>
          </a:xfrm>
        </p:spPr>
        <p:txBody>
          <a:bodyPr>
            <a:normAutofit fontScale="92500"/>
          </a:bodyPr>
          <a:lstStyle/>
          <a:p>
            <a:r>
              <a:rPr lang="en-CA" sz="2400" dirty="0"/>
              <a:t>Agreement to the priority of the unconditional surrender of Nazi Germany. After the war, Germany and Berlin would be split into four occupied zones.</a:t>
            </a:r>
          </a:p>
          <a:p>
            <a:r>
              <a:rPr lang="en-CA" sz="2400" dirty="0"/>
              <a:t>Stalin agreed that France would have a fourth occupation zone in Germany, but it would have to be formed out of the American and British zones.</a:t>
            </a:r>
          </a:p>
          <a:p>
            <a:r>
              <a:rPr lang="en-CA" sz="2400" dirty="0"/>
              <a:t>Germany would undergo demilitarization and denazification.</a:t>
            </a:r>
          </a:p>
          <a:p>
            <a:r>
              <a:rPr lang="en-CA" sz="2400" dirty="0"/>
              <a:t>German reparations were partly to be in the form of forced labour. (see also Forced labor of Germans after World War II and Forced labour of Germans in the Soviet Union). The forced labour was to be used to repair damage that Germany inflicted on its victims</a:t>
            </a:r>
            <a:r>
              <a:rPr lang="en-CA" sz="2400" dirty="0" smtClean="0"/>
              <a:t>.</a:t>
            </a:r>
            <a:endParaRPr lang="en-CA" sz="2400" dirty="0"/>
          </a:p>
          <a:p>
            <a:r>
              <a:rPr lang="en-CA" sz="2400" dirty="0"/>
              <a:t>Creation of a reparation council which would be located in the Soviet Union.</a:t>
            </a:r>
          </a:p>
          <a:p>
            <a:r>
              <a:rPr lang="en-CA" sz="2400" dirty="0"/>
              <a:t>The status of Poland was discussed. It was agreed to reorganize the communist Provisional Government of the Republic of Poland that had been installed by the Soviet Union "on a broader democratic basis</a:t>
            </a:r>
            <a:r>
              <a:rPr lang="en-CA" sz="2400" dirty="0" smtClean="0"/>
              <a:t>."</a:t>
            </a:r>
            <a:endParaRPr lang="en-CA" sz="2400" dirty="0"/>
          </a:p>
          <a:p>
            <a:endParaRPr lang="en-CA" dirty="0"/>
          </a:p>
        </p:txBody>
      </p:sp>
    </p:spTree>
    <p:extLst>
      <p:ext uri="{BB962C8B-B14F-4D97-AF65-F5344CB8AC3E}">
        <p14:creationId xmlns:p14="http://schemas.microsoft.com/office/powerpoint/2010/main" val="2336091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Key Terms decided at Yalta</a:t>
            </a:r>
          </a:p>
        </p:txBody>
      </p:sp>
      <p:sp>
        <p:nvSpPr>
          <p:cNvPr id="3" name="Content Placeholder 2"/>
          <p:cNvSpPr>
            <a:spLocks noGrp="1"/>
          </p:cNvSpPr>
          <p:nvPr>
            <p:ph idx="1"/>
          </p:nvPr>
        </p:nvSpPr>
        <p:spPr>
          <a:xfrm>
            <a:off x="1074821" y="1475875"/>
            <a:ext cx="10860505" cy="5181600"/>
          </a:xfrm>
        </p:spPr>
        <p:txBody>
          <a:bodyPr>
            <a:normAutofit fontScale="85000" lnSpcReduction="10000"/>
          </a:bodyPr>
          <a:lstStyle/>
          <a:p>
            <a:r>
              <a:rPr lang="en-CA" sz="2800" dirty="0"/>
              <a:t>The Polish eastern border would follow the Curzon Line, and Poland would receive territorial compensation in the west from Germany.</a:t>
            </a:r>
          </a:p>
          <a:p>
            <a:r>
              <a:rPr lang="en-CA" sz="2800" dirty="0"/>
              <a:t>Stalin pledged to permit free elections in Poland, but forestalled ever honouring his promise.</a:t>
            </a:r>
          </a:p>
          <a:p>
            <a:r>
              <a:rPr lang="en-CA" sz="2800" dirty="0"/>
              <a:t>Citizens of the Soviet Union and of Yugoslavia were to be handed over to their respective countries, regardless of their consent.</a:t>
            </a:r>
          </a:p>
          <a:p>
            <a:r>
              <a:rPr lang="en-CA" sz="2800" dirty="0"/>
              <a:t>Truman obtained a commitment by Stalin to participate in the UN.</a:t>
            </a:r>
          </a:p>
          <a:p>
            <a:r>
              <a:rPr lang="en-CA" sz="2800" dirty="0"/>
              <a:t>Stalin requested that all of the 16 Soviet Socialist Republics would be granted UN membership. This was taken into consideration, but 14 republics were denied; Truman agreed to membership for Ukraine and Byelorussia while reserving the right, which was never exercised, to seek two more votes for the United States.[8]</a:t>
            </a:r>
          </a:p>
          <a:p>
            <a:r>
              <a:rPr lang="en-CA" sz="2800" dirty="0"/>
              <a:t>Stalin agreed to enter the fight against the Empire of Japan </a:t>
            </a:r>
          </a:p>
          <a:p>
            <a:endParaRPr lang="en-CA" dirty="0"/>
          </a:p>
        </p:txBody>
      </p:sp>
    </p:spTree>
    <p:extLst>
      <p:ext uri="{BB962C8B-B14F-4D97-AF65-F5344CB8AC3E}">
        <p14:creationId xmlns:p14="http://schemas.microsoft.com/office/powerpoint/2010/main" val="66366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716" y="624110"/>
            <a:ext cx="10026315" cy="1280890"/>
          </a:xfrm>
        </p:spPr>
        <p:txBody>
          <a:bodyPr>
            <a:noAutofit/>
          </a:bodyPr>
          <a:lstStyle/>
          <a:p>
            <a:r>
              <a:rPr lang="en-CA" sz="2400" dirty="0"/>
              <a:t>3.3.3     Draw conclusions about how differing interpretations of the Yalta agreements between the Soviet Union and the West might pose future tension over Germany and Eastern Europe.</a:t>
            </a:r>
          </a:p>
        </p:txBody>
      </p:sp>
      <p:sp>
        <p:nvSpPr>
          <p:cNvPr id="3" name="Content Placeholder 2"/>
          <p:cNvSpPr>
            <a:spLocks noGrp="1"/>
          </p:cNvSpPr>
          <p:nvPr>
            <p:ph idx="1"/>
          </p:nvPr>
        </p:nvSpPr>
        <p:spPr>
          <a:xfrm>
            <a:off x="770021" y="1905001"/>
            <a:ext cx="11309684" cy="4704346"/>
          </a:xfrm>
        </p:spPr>
        <p:txBody>
          <a:bodyPr>
            <a:noAutofit/>
          </a:bodyPr>
          <a:lstStyle/>
          <a:p>
            <a:r>
              <a:rPr lang="en-CA" sz="2000" dirty="0" smtClean="0"/>
              <a:t>The Russians were given control over Poland, but only until it could reasonable hold free democratic elections.  The definition of when this would occur was largely left up to Stalin.</a:t>
            </a:r>
          </a:p>
          <a:p>
            <a:endParaRPr lang="en-CA" sz="2000" dirty="0" smtClean="0"/>
          </a:p>
          <a:p>
            <a:r>
              <a:rPr lang="en-CA" sz="2000" dirty="0"/>
              <a:t>Following Yalta, in Russia, when Soviet Foreign Minister </a:t>
            </a:r>
            <a:r>
              <a:rPr lang="en-CA" sz="2000" dirty="0" err="1"/>
              <a:t>Vyacheslav</a:t>
            </a:r>
            <a:r>
              <a:rPr lang="en-CA" sz="2000" dirty="0"/>
              <a:t> Molotov expressed worry that the Yalta Agreement's wording might impede Stalin's plans, Stalin responded "Never mind. We'll do it our own way later</a:t>
            </a:r>
            <a:r>
              <a:rPr lang="en-CA" sz="2000" dirty="0" smtClean="0"/>
              <a:t>.“</a:t>
            </a:r>
          </a:p>
          <a:p>
            <a:endParaRPr lang="en-CA" sz="2000" dirty="0" smtClean="0"/>
          </a:p>
          <a:p>
            <a:r>
              <a:rPr lang="en-CA" sz="2000" dirty="0" smtClean="0"/>
              <a:t>The Soviet </a:t>
            </a:r>
            <a:r>
              <a:rPr lang="en-CA" sz="2000" dirty="0"/>
              <a:t>Union had already annexed several occupied countries as (or into) Soviet Socialist </a:t>
            </a:r>
            <a:r>
              <a:rPr lang="en-CA" sz="2000" dirty="0" smtClean="0"/>
              <a:t>Republics, other </a:t>
            </a:r>
            <a:r>
              <a:rPr lang="en-CA" sz="2000" dirty="0"/>
              <a:t>countries in eastern Europe that it occupied were converted into Soviet-controlled satellite </a:t>
            </a:r>
            <a:r>
              <a:rPr lang="en-CA" sz="2000" dirty="0" smtClean="0"/>
              <a:t>states. The US and the UK leaders became very wary of </a:t>
            </a:r>
            <a:r>
              <a:rPr lang="en-CA" sz="2000" dirty="0" err="1" smtClean="0"/>
              <a:t>Stalins</a:t>
            </a:r>
            <a:r>
              <a:rPr lang="en-CA" sz="2000" dirty="0" smtClean="0"/>
              <a:t> intentions of created a Communist East, and it was clear that those in Poland who supported western influence would be persecuted. </a:t>
            </a:r>
            <a:endParaRPr lang="en-CA" sz="2000" dirty="0"/>
          </a:p>
          <a:p>
            <a:r>
              <a:rPr lang="en-CA" sz="2000" dirty="0" smtClean="0"/>
              <a:t> </a:t>
            </a:r>
            <a:endParaRPr lang="en-CA" sz="2000" dirty="0"/>
          </a:p>
        </p:txBody>
      </p:sp>
    </p:spTree>
    <p:extLst>
      <p:ext uri="{BB962C8B-B14F-4D97-AF65-F5344CB8AC3E}">
        <p14:creationId xmlns:p14="http://schemas.microsoft.com/office/powerpoint/2010/main" val="37190633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162</TotalTime>
  <Words>2039</Words>
  <Application>Microsoft Office PowerPoint</Application>
  <PresentationFormat>Widescreen</PresentationFormat>
  <Paragraphs>103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Wisp</vt:lpstr>
      <vt:lpstr>POST WWII: Unit 3</vt:lpstr>
      <vt:lpstr>PowerPoint Presentation</vt:lpstr>
      <vt:lpstr>PowerPoint Presentation</vt:lpstr>
      <vt:lpstr>3.3.2     Describe the general agreements made at Yalta regarding the political future of Germany and Eastern Europe with reference to: - the division of Germany   -free elections in Eastern Europe </vt:lpstr>
      <vt:lpstr>What did Yalta Mean?</vt:lpstr>
      <vt:lpstr>Yalta Conference in February 1945 with (from left to right) Winston Churchill, Franklin D. Roosevelt and Joseph Stalin</vt:lpstr>
      <vt:lpstr>Key Terms decided at Yalta</vt:lpstr>
      <vt:lpstr>Key Terms decided at Yalta</vt:lpstr>
      <vt:lpstr>3.3.3     Draw conclusions about how differing interpretations of the Yalta agreements between the Soviet Union and the West might pose future tension over Germany and Eastern Europe.</vt:lpstr>
      <vt:lpstr>PowerPoint Presentation</vt:lpstr>
      <vt:lpstr>3.3.4 Analyze the decisions reached at Potsdam regarding contentious issues relating to Poland and Germany</vt:lpstr>
      <vt:lpstr>Postdam</vt:lpstr>
      <vt:lpstr>PowerPoint Presentation</vt:lpstr>
      <vt:lpstr>3.3.5 Evaluate how new leaders and technological developments increased tension at Potsdam</vt:lpstr>
      <vt:lpstr>The Weapon of Mass Destruction</vt:lpstr>
      <vt:lpstr>3.3.6 Analyze the challenges faced by the United Nations with reference to its: -structure -purposes and principles </vt:lpstr>
      <vt:lpstr>The Memory of the Inefficient LON</vt:lpstr>
      <vt:lpstr>Structure</vt:lpstr>
      <vt:lpstr>PowerPoint Presentation</vt:lpstr>
      <vt:lpstr>Critics Argue</vt:lpstr>
      <vt:lpstr>3.3.7 Use selected pieces of music, fashion, art or literature to show the impact of World War II on the daily lives of citizens.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WWII: Unit 3</dc:title>
  <dc:creator>letsell</dc:creator>
  <cp:lastModifiedBy>letsell</cp:lastModifiedBy>
  <cp:revision>10</cp:revision>
  <dcterms:created xsi:type="dcterms:W3CDTF">2016-03-02T13:39:28Z</dcterms:created>
  <dcterms:modified xsi:type="dcterms:W3CDTF">2016-03-02T16:21:40Z</dcterms:modified>
</cp:coreProperties>
</file>