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74" r:id="rId12"/>
    <p:sldId id="275" r:id="rId13"/>
    <p:sldId id="266" r:id="rId14"/>
    <p:sldId id="267" r:id="rId15"/>
    <p:sldId id="271" r:id="rId16"/>
    <p:sldId id="268" r:id="rId17"/>
    <p:sldId id="269" r:id="rId18"/>
    <p:sldId id="270" r:id="rId19"/>
    <p:sldId id="273" r:id="rId20"/>
    <p:sldId id="272" r:id="rId21"/>
    <p:sldId id="276" r:id="rId22"/>
    <p:sldId id="277" r:id="rId23"/>
    <p:sldId id="280" r:id="rId24"/>
    <p:sldId id="281" r:id="rId25"/>
    <p:sldId id="278" r:id="rId26"/>
    <p:sldId id="279" r:id="rId27"/>
    <p:sldId id="282" r:id="rId28"/>
    <p:sldId id="283" r:id="rId29"/>
    <p:sldId id="284" r:id="rId30"/>
    <p:sldId id="285" r:id="rId31"/>
    <p:sldId id="286" r:id="rId32"/>
    <p:sldId id="287" r:id="rId33"/>
    <p:sldId id="288" r:id="rId34"/>
    <p:sldId id="289" r:id="rId35"/>
    <p:sldId id="290" r:id="rId36"/>
    <p:sldId id="294" r:id="rId37"/>
    <p:sldId id="291" r:id="rId38"/>
    <p:sldId id="293" r:id="rId39"/>
    <p:sldId id="292" r:id="rId40"/>
    <p:sldId id="295" r:id="rId41"/>
    <p:sldId id="296" r:id="rId42"/>
    <p:sldId id="297" r:id="rId43"/>
    <p:sldId id="298" r:id="rId44"/>
    <p:sldId id="300" r:id="rId45"/>
    <p:sldId id="299" r:id="rId46"/>
    <p:sldId id="301" r:id="rId47"/>
    <p:sldId id="302" r:id="rId48"/>
    <p:sldId id="30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133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94EDC2C4-E9A5-453D-8EA2-5A316808A875}" type="datetimeFigureOut">
              <a:rPr lang="en-CA" smtClean="0"/>
              <a:t>09/03/2016</a:t>
            </a:fld>
            <a:endParaRPr lang="en-CA" dirty="0"/>
          </a:p>
        </p:txBody>
      </p:sp>
      <p:sp>
        <p:nvSpPr>
          <p:cNvPr id="5" name="Footer Placeholder 4"/>
          <p:cNvSpPr>
            <a:spLocks noGrp="1"/>
          </p:cNvSpPr>
          <p:nvPr>
            <p:ph type="ftr" sz="quarter" idx="11"/>
          </p:nvPr>
        </p:nvSpPr>
        <p:spPr bwMode="white"/>
        <p:txBody>
          <a:bodyPr/>
          <a:lstStyle/>
          <a:p>
            <a:endParaRPr lang="en-CA" dirty="0"/>
          </a:p>
        </p:txBody>
      </p:sp>
      <p:sp>
        <p:nvSpPr>
          <p:cNvPr id="6" name="Slide Number Placeholder 5"/>
          <p:cNvSpPr>
            <a:spLocks noGrp="1"/>
          </p:cNvSpPr>
          <p:nvPr>
            <p:ph type="sldNum" sz="quarter" idx="12"/>
          </p:nvPr>
        </p:nvSpPr>
        <p:spPr/>
        <p:txBody>
          <a:bodyPr/>
          <a:lstStyle/>
          <a:p>
            <a:fld id="{1D2B93CA-1565-427F-A732-2AB9BB35349D}" type="slidenum">
              <a:rPr lang="en-CA" smtClean="0"/>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DC2C4-E9A5-453D-8EA2-5A316808A875}" type="datetimeFigureOut">
              <a:rPr lang="en-CA" smtClean="0"/>
              <a:t>09/03/2016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D2B93CA-1565-427F-A732-2AB9BB35349D}" type="slidenum">
              <a:rPr lang="en-CA" smtClean="0"/>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EDC2C4-E9A5-453D-8EA2-5A316808A875}" type="datetimeFigureOut">
              <a:rPr lang="en-CA" smtClean="0"/>
              <a:t>09/03/2016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D2B93CA-1565-427F-A732-2AB9BB35349D}" type="slidenum">
              <a:rPr lang="en-CA" smtClean="0"/>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EDC2C4-E9A5-453D-8EA2-5A316808A875}" type="datetimeFigureOut">
              <a:rPr lang="en-CA" smtClean="0"/>
              <a:t>09/03/2016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D2B93CA-1565-427F-A732-2AB9BB35349D}" type="slidenum">
              <a:rPr lang="en-CA" smtClean="0"/>
              <a:t>‹#›</a:t>
            </a:fld>
            <a:endParaRPr lang="en-CA"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EDC2C4-E9A5-453D-8EA2-5A316808A875}" type="datetimeFigureOut">
              <a:rPr lang="en-CA" smtClean="0"/>
              <a:t>09/03/2016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D2B93CA-1565-427F-A732-2AB9BB35349D}" type="slidenum">
              <a:rPr lang="en-CA" smtClean="0"/>
              <a:t>‹#›</a:t>
            </a:fld>
            <a:endParaRPr lang="en-CA"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4EDC2C4-E9A5-453D-8EA2-5A316808A875}" type="datetimeFigureOut">
              <a:rPr lang="en-CA" smtClean="0"/>
              <a:t>09/03/2016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D2B93CA-1565-427F-A732-2AB9BB35349D}" type="slidenum">
              <a:rPr lang="en-CA" smtClean="0"/>
              <a:t>‹#›</a:t>
            </a:fld>
            <a:endParaRPr lang="en-CA"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4EDC2C4-E9A5-453D-8EA2-5A316808A875}" type="datetimeFigureOut">
              <a:rPr lang="en-CA" smtClean="0"/>
              <a:t>09/03/2016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1D2B93CA-1565-427F-A732-2AB9BB35349D}" type="slidenum">
              <a:rPr lang="en-CA" smtClean="0"/>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EDC2C4-E9A5-453D-8EA2-5A316808A875}" type="datetimeFigureOut">
              <a:rPr lang="en-CA" smtClean="0"/>
              <a:t>09/03/2016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1D2B93CA-1565-427F-A732-2AB9BB35349D}" type="slidenum">
              <a:rPr lang="en-CA" smtClean="0"/>
              <a:t>‹#›</a:t>
            </a:fld>
            <a:endParaRPr lang="en-CA"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4EDC2C4-E9A5-453D-8EA2-5A316808A875}" type="datetimeFigureOut">
              <a:rPr lang="en-CA" smtClean="0"/>
              <a:t>09/03/2016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D2B93CA-1565-427F-A732-2AB9BB35349D}" type="slidenum">
              <a:rPr lang="en-CA" smtClean="0"/>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DC2C4-E9A5-453D-8EA2-5A316808A875}" type="datetimeFigureOut">
              <a:rPr lang="en-CA" smtClean="0"/>
              <a:t>09/03/2016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D2B93CA-1565-427F-A732-2AB9BB35349D}" type="slidenum">
              <a:rPr lang="en-CA" smtClean="0"/>
              <a:t>‹#›</a:t>
            </a:fld>
            <a:endParaRPr lang="en-CA"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DC2C4-E9A5-453D-8EA2-5A316808A875}" type="datetimeFigureOut">
              <a:rPr lang="en-CA" smtClean="0"/>
              <a:t>09/03/2016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D2B93CA-1565-427F-A732-2AB9BB35349D}" type="slidenum">
              <a:rPr lang="en-CA" smtClean="0"/>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4EDC2C4-E9A5-453D-8EA2-5A316808A875}" type="datetimeFigureOut">
              <a:rPr lang="en-CA" smtClean="0"/>
              <a:t>09/03/2016</a:t>
            </a:fld>
            <a:endParaRPr lang="en-CA"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CA"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D2B93CA-1565-427F-A732-2AB9BB35349D}" type="slidenum">
              <a:rPr lang="en-CA" smtClean="0"/>
              <a:t>‹#›</a:t>
            </a:fld>
            <a:endParaRPr lang="en-C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Gibson\AppData\Local\Microsoft\Windows\INetCache\IE\J3HTN62Z\shakespeare-bust-colo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79744"/>
            <a:ext cx="2448471" cy="36423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CA" i="1" dirty="0" smtClean="0"/>
              <a:t>Midsummer’s Night Dream</a:t>
            </a:r>
            <a:endParaRPr lang="en-CA" i="1" dirty="0"/>
          </a:p>
        </p:txBody>
      </p:sp>
      <p:sp>
        <p:nvSpPr>
          <p:cNvPr id="3" name="Subtitle 2"/>
          <p:cNvSpPr>
            <a:spLocks noGrp="1"/>
          </p:cNvSpPr>
          <p:nvPr>
            <p:ph type="subTitle" idx="1"/>
          </p:nvPr>
        </p:nvSpPr>
        <p:spPr/>
        <p:txBody>
          <a:bodyPr>
            <a:normAutofit fontScale="70000" lnSpcReduction="20000"/>
          </a:bodyPr>
          <a:lstStyle/>
          <a:p>
            <a:r>
              <a:rPr lang="en-CA" dirty="0" smtClean="0"/>
              <a:t>William Shakespeare</a:t>
            </a:r>
          </a:p>
          <a:p>
            <a:r>
              <a:rPr lang="en-CA" dirty="0" smtClean="0"/>
              <a:t>English 1201</a:t>
            </a:r>
            <a:endParaRPr lang="en-CA" dirty="0"/>
          </a:p>
        </p:txBody>
      </p:sp>
      <p:pic>
        <p:nvPicPr>
          <p:cNvPr id="1028" name="Picture 4" descr="C:\Users\AGibson\AppData\Local\Microsoft\Windows\INetCache\IE\J3HTN62Z\Puck_(PSF)[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1" y="3645024"/>
            <a:ext cx="2269881"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42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Pyramus and Thisbe</a:t>
            </a:r>
            <a:endParaRPr lang="en-CA" dirty="0"/>
          </a:p>
        </p:txBody>
      </p:sp>
      <p:sp>
        <p:nvSpPr>
          <p:cNvPr id="3" name="Content Placeholder 2"/>
          <p:cNvSpPr>
            <a:spLocks noGrp="1"/>
          </p:cNvSpPr>
          <p:nvPr>
            <p:ph idx="1"/>
          </p:nvPr>
        </p:nvSpPr>
        <p:spPr>
          <a:xfrm>
            <a:off x="971600" y="2204864"/>
            <a:ext cx="7344816" cy="3438872"/>
          </a:xfrm>
        </p:spPr>
        <p:txBody>
          <a:bodyPr>
            <a:normAutofit fontScale="92500" lnSpcReduction="10000"/>
          </a:bodyPr>
          <a:lstStyle/>
          <a:p>
            <a:r>
              <a:rPr lang="en-CA" dirty="0" smtClean="0"/>
              <a:t>Pyramus and Thisbe were neighbours that spoke to each other through a hole in a wall. Their parents did not want them to be together so one night they decided to elope. Thisbe made it to the meeting place first but was meet by a lioness covered in blood from a recent hunt. Scared, Thisbe ran to a nearby cave. Pyramus arrives at the meeting point and finds only Thisbe’s clock (gift from him) covered in blood and torn from lion’s teeth. He believes she is dead and proceeds to kill himself with his sword (gift from Thisbe). Thisbe, meanwhile, gathers her courage and returns to the meeting point to find Pyramus dead. She grabs the sword out of Pyramus and sheaths the sword in her own body. </a:t>
            </a:r>
          </a:p>
          <a:p>
            <a:pPr indent="0">
              <a:buNone/>
            </a:pPr>
            <a:endParaRPr lang="en-CA" dirty="0" smtClean="0"/>
          </a:p>
        </p:txBody>
      </p:sp>
    </p:spTree>
    <p:extLst>
      <p:ext uri="{BB962C8B-B14F-4D97-AF65-F5344CB8AC3E}">
        <p14:creationId xmlns:p14="http://schemas.microsoft.com/office/powerpoint/2010/main" val="3156551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Title of the Play</a:t>
            </a:r>
            <a:endParaRPr lang="en-CA" dirty="0"/>
          </a:p>
        </p:txBody>
      </p:sp>
      <p:sp>
        <p:nvSpPr>
          <p:cNvPr id="3" name="Content Placeholder 2"/>
          <p:cNvSpPr>
            <a:spLocks noGrp="1"/>
          </p:cNvSpPr>
          <p:nvPr>
            <p:ph idx="1"/>
          </p:nvPr>
        </p:nvSpPr>
        <p:spPr/>
        <p:txBody>
          <a:bodyPr/>
          <a:lstStyle/>
          <a:p>
            <a:r>
              <a:rPr lang="en-CA" dirty="0" smtClean="0"/>
              <a:t>The title is contradicts the time that is mentioned by Theseus (May 1</a:t>
            </a:r>
            <a:r>
              <a:rPr lang="en-CA" baseline="30000" dirty="0" smtClean="0"/>
              <a:t>st</a:t>
            </a:r>
            <a:r>
              <a:rPr lang="en-CA" dirty="0" smtClean="0"/>
              <a:t> or May Day) and the actual date of Midsummer (June 23</a:t>
            </a:r>
            <a:r>
              <a:rPr lang="en-CA" baseline="30000" dirty="0" smtClean="0"/>
              <a:t>rd</a:t>
            </a:r>
            <a:r>
              <a:rPr lang="en-CA" dirty="0" smtClean="0"/>
              <a:t>). It is believed that the title is representative of the meaning of Midsummer in Shakespeare’s time which included festivities and frivolity during Midsummer celebrations. This English influence is meant to instill in the reader/viewer the madness and merrymaking often associated with the holiday.</a:t>
            </a:r>
            <a:endParaRPr lang="en-CA" dirty="0"/>
          </a:p>
        </p:txBody>
      </p:sp>
    </p:spTree>
    <p:extLst>
      <p:ext uri="{BB962C8B-B14F-4D97-AF65-F5344CB8AC3E}">
        <p14:creationId xmlns:p14="http://schemas.microsoft.com/office/powerpoint/2010/main" val="669836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Sources of the Play</a:t>
            </a:r>
            <a:endParaRPr lang="en-CA" dirty="0"/>
          </a:p>
        </p:txBody>
      </p:sp>
      <p:sp>
        <p:nvSpPr>
          <p:cNvPr id="3" name="Content Placeholder 2"/>
          <p:cNvSpPr>
            <a:spLocks noGrp="1"/>
          </p:cNvSpPr>
          <p:nvPr>
            <p:ph idx="1"/>
          </p:nvPr>
        </p:nvSpPr>
        <p:spPr>
          <a:xfrm>
            <a:off x="971600" y="2438400"/>
            <a:ext cx="7056784" cy="3294856"/>
          </a:xfrm>
        </p:spPr>
        <p:txBody>
          <a:bodyPr>
            <a:normAutofit/>
          </a:bodyPr>
          <a:lstStyle/>
          <a:p>
            <a:r>
              <a:rPr lang="en-CA" dirty="0" smtClean="0"/>
              <a:t>Plutarch’s </a:t>
            </a:r>
            <a:r>
              <a:rPr lang="en-CA" i="1" dirty="0" smtClean="0"/>
              <a:t>Lives of the Noble Grecians and Romans</a:t>
            </a:r>
            <a:r>
              <a:rPr lang="en-CA" dirty="0" smtClean="0"/>
              <a:t> (1579): Theseus</a:t>
            </a:r>
          </a:p>
          <a:p>
            <a:r>
              <a:rPr lang="en-CA" dirty="0" smtClean="0"/>
              <a:t>Geoffrey Chaucer’s “The Knight’s Tale” from </a:t>
            </a:r>
            <a:r>
              <a:rPr lang="en-CA" i="1" dirty="0" smtClean="0"/>
              <a:t>The Canterbury Tales</a:t>
            </a:r>
            <a:r>
              <a:rPr lang="en-CA" dirty="0" smtClean="0"/>
              <a:t> (1387-1400): Theseus</a:t>
            </a:r>
          </a:p>
          <a:p>
            <a:r>
              <a:rPr lang="en-CA" dirty="0" smtClean="0"/>
              <a:t>Ovid’s </a:t>
            </a:r>
            <a:r>
              <a:rPr lang="en-CA" i="1" dirty="0" smtClean="0"/>
              <a:t>Metamorphoses</a:t>
            </a:r>
            <a:r>
              <a:rPr lang="en-CA" dirty="0" smtClean="0"/>
              <a:t> translated by Arthur Golding (1566): </a:t>
            </a:r>
            <a:r>
              <a:rPr lang="en-CA" dirty="0" err="1" smtClean="0"/>
              <a:t>Pyramus</a:t>
            </a:r>
            <a:r>
              <a:rPr lang="en-CA" dirty="0" smtClean="0"/>
              <a:t> and Thisbe</a:t>
            </a:r>
          </a:p>
          <a:p>
            <a:r>
              <a:rPr lang="en-CA" i="1" dirty="0" smtClean="0"/>
              <a:t>John a Kent and John a Cucumber</a:t>
            </a:r>
            <a:r>
              <a:rPr lang="en-CA" dirty="0" smtClean="0"/>
              <a:t> (1590) by Anthony </a:t>
            </a:r>
            <a:r>
              <a:rPr lang="en-CA" dirty="0" err="1" smtClean="0"/>
              <a:t>Munday</a:t>
            </a:r>
            <a:r>
              <a:rPr lang="en-CA" dirty="0" smtClean="0"/>
              <a:t>: fairy sequence</a:t>
            </a:r>
          </a:p>
          <a:p>
            <a:r>
              <a:rPr lang="en-CA" dirty="0" smtClean="0"/>
              <a:t>Reginald Scot’s </a:t>
            </a:r>
            <a:r>
              <a:rPr lang="en-CA" i="1" dirty="0" err="1" smtClean="0"/>
              <a:t>Discoverie</a:t>
            </a:r>
            <a:r>
              <a:rPr lang="en-CA" i="1" dirty="0" smtClean="0"/>
              <a:t> of Witchcraft</a:t>
            </a:r>
            <a:r>
              <a:rPr lang="en-CA" dirty="0" smtClean="0"/>
              <a:t> (1584): Puck</a:t>
            </a:r>
            <a:endParaRPr lang="en-CA" dirty="0"/>
          </a:p>
        </p:txBody>
      </p:sp>
    </p:spTree>
    <p:extLst>
      <p:ext uri="{BB962C8B-B14F-4D97-AF65-F5344CB8AC3E}">
        <p14:creationId xmlns:p14="http://schemas.microsoft.com/office/powerpoint/2010/main" val="2922141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Plot Lines</a:t>
            </a:r>
            <a:endParaRPr lang="en-CA" dirty="0"/>
          </a:p>
        </p:txBody>
      </p:sp>
      <p:sp>
        <p:nvSpPr>
          <p:cNvPr id="3" name="Content Placeholder 2"/>
          <p:cNvSpPr>
            <a:spLocks noGrp="1"/>
          </p:cNvSpPr>
          <p:nvPr>
            <p:ph idx="1"/>
          </p:nvPr>
        </p:nvSpPr>
        <p:spPr>
          <a:xfrm>
            <a:off x="1371600" y="2438400"/>
            <a:ext cx="6400800" cy="3438872"/>
          </a:xfrm>
        </p:spPr>
        <p:txBody>
          <a:bodyPr>
            <a:normAutofit fontScale="92500" lnSpcReduction="10000"/>
          </a:bodyPr>
          <a:lstStyle/>
          <a:p>
            <a:r>
              <a:rPr lang="en-CA" sz="2000" dirty="0" smtClean="0"/>
              <a:t>There are four distinctive and intertwining plot lines in the play:</a:t>
            </a:r>
          </a:p>
          <a:p>
            <a:pPr lvl="1"/>
            <a:r>
              <a:rPr lang="en-CA" sz="2000" dirty="0" smtClean="0"/>
              <a:t>The wedding of Theseus and Hippolyta</a:t>
            </a:r>
          </a:p>
          <a:p>
            <a:pPr lvl="1"/>
            <a:r>
              <a:rPr lang="en-CA" sz="2000" dirty="0" smtClean="0"/>
              <a:t>The love affairs between Hermia, Helena, Lysander, and Demetrius</a:t>
            </a:r>
          </a:p>
          <a:p>
            <a:pPr lvl="1"/>
            <a:r>
              <a:rPr lang="en-CA" sz="2000" dirty="0" smtClean="0"/>
              <a:t>The quarrel between Oberon and Titania</a:t>
            </a:r>
          </a:p>
          <a:p>
            <a:pPr lvl="1"/>
            <a:r>
              <a:rPr lang="en-CA" sz="2000" dirty="0" smtClean="0"/>
              <a:t>The performers performance of Pyramus and Thisbe</a:t>
            </a:r>
          </a:p>
          <a:p>
            <a:r>
              <a:rPr lang="en-CA" sz="2200" dirty="0" smtClean="0"/>
              <a:t>A five plot line is present with the play within a play but the above are the main focus of this selection.</a:t>
            </a:r>
            <a:endParaRPr lang="en-CA" sz="2200" dirty="0"/>
          </a:p>
        </p:txBody>
      </p:sp>
    </p:spTree>
    <p:extLst>
      <p:ext uri="{BB962C8B-B14F-4D97-AF65-F5344CB8AC3E}">
        <p14:creationId xmlns:p14="http://schemas.microsoft.com/office/powerpoint/2010/main" val="2806980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Setting</a:t>
            </a:r>
            <a:endParaRPr lang="en-CA" dirty="0"/>
          </a:p>
        </p:txBody>
      </p:sp>
      <p:sp>
        <p:nvSpPr>
          <p:cNvPr id="3" name="Content Placeholder 2"/>
          <p:cNvSpPr>
            <a:spLocks noGrp="1"/>
          </p:cNvSpPr>
          <p:nvPr>
            <p:ph idx="1"/>
          </p:nvPr>
        </p:nvSpPr>
        <p:spPr/>
        <p:txBody>
          <a:bodyPr/>
          <a:lstStyle/>
          <a:p>
            <a:r>
              <a:rPr lang="en-CA" sz="2800" dirty="0" smtClean="0"/>
              <a:t>Athens</a:t>
            </a:r>
          </a:p>
          <a:p>
            <a:r>
              <a:rPr lang="en-CA" sz="2800" dirty="0" smtClean="0"/>
              <a:t>Palace of Theseus </a:t>
            </a:r>
          </a:p>
          <a:p>
            <a:r>
              <a:rPr lang="en-CA" sz="2800" dirty="0" smtClean="0"/>
              <a:t>The Forest</a:t>
            </a:r>
          </a:p>
          <a:p>
            <a:pPr indent="0">
              <a:buNone/>
            </a:pPr>
            <a:endParaRPr lang="en-CA" dirty="0"/>
          </a:p>
        </p:txBody>
      </p:sp>
    </p:spTree>
    <p:extLst>
      <p:ext uri="{BB962C8B-B14F-4D97-AF65-F5344CB8AC3E}">
        <p14:creationId xmlns:p14="http://schemas.microsoft.com/office/powerpoint/2010/main" val="2228658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Motifs</a:t>
            </a:r>
            <a:endParaRPr lang="en-CA" dirty="0"/>
          </a:p>
        </p:txBody>
      </p:sp>
      <p:sp>
        <p:nvSpPr>
          <p:cNvPr id="3" name="Content Placeholder 2"/>
          <p:cNvSpPr>
            <a:spLocks noGrp="1"/>
          </p:cNvSpPr>
          <p:nvPr>
            <p:ph idx="1"/>
          </p:nvPr>
        </p:nvSpPr>
        <p:spPr/>
        <p:txBody>
          <a:bodyPr/>
          <a:lstStyle/>
          <a:p>
            <a:r>
              <a:rPr lang="en-CA" sz="2400" dirty="0" smtClean="0"/>
              <a:t>Distinct or dominant idea in a piece of work</a:t>
            </a:r>
          </a:p>
          <a:p>
            <a:r>
              <a:rPr lang="en-CA" sz="2400" dirty="0" smtClean="0"/>
              <a:t>Two motifs in </a:t>
            </a:r>
            <a:r>
              <a:rPr lang="en-CA" sz="2400" i="1" dirty="0" smtClean="0"/>
              <a:t>Midsummer’s Night Dream</a:t>
            </a:r>
            <a:r>
              <a:rPr lang="en-CA" sz="2400" dirty="0" smtClean="0"/>
              <a:t>:</a:t>
            </a:r>
          </a:p>
          <a:p>
            <a:pPr lvl="1"/>
            <a:r>
              <a:rPr lang="en-CA" sz="2400" dirty="0" smtClean="0"/>
              <a:t>Theseus’s court in Athens which represents civilized and rule controlled society</a:t>
            </a:r>
          </a:p>
          <a:p>
            <a:pPr lvl="1"/>
            <a:r>
              <a:rPr lang="en-CA" sz="2400" dirty="0" smtClean="0"/>
              <a:t>The forest which represents the wildness and temperamental nature of the fairies.</a:t>
            </a:r>
          </a:p>
          <a:p>
            <a:pPr lvl="2"/>
            <a:endParaRPr lang="en-CA" dirty="0"/>
          </a:p>
        </p:txBody>
      </p:sp>
    </p:spTree>
    <p:extLst>
      <p:ext uri="{BB962C8B-B14F-4D97-AF65-F5344CB8AC3E}">
        <p14:creationId xmlns:p14="http://schemas.microsoft.com/office/powerpoint/2010/main" val="2671186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Main Human Characters</a:t>
            </a:r>
            <a:endParaRPr lang="en-CA" dirty="0"/>
          </a:p>
        </p:txBody>
      </p:sp>
      <p:sp>
        <p:nvSpPr>
          <p:cNvPr id="3" name="Content Placeholder 2"/>
          <p:cNvSpPr>
            <a:spLocks noGrp="1"/>
          </p:cNvSpPr>
          <p:nvPr>
            <p:ph idx="1"/>
          </p:nvPr>
        </p:nvSpPr>
        <p:spPr/>
        <p:txBody>
          <a:bodyPr/>
          <a:lstStyle/>
          <a:p>
            <a:r>
              <a:rPr lang="en-CA" dirty="0" smtClean="0"/>
              <a:t>Theseus: Ruler of Athens</a:t>
            </a:r>
          </a:p>
          <a:p>
            <a:r>
              <a:rPr lang="en-CA" dirty="0" smtClean="0"/>
              <a:t>Hermia and Lysander: True lovers who run away to elope</a:t>
            </a:r>
          </a:p>
          <a:p>
            <a:r>
              <a:rPr lang="en-CA" dirty="0" smtClean="0"/>
              <a:t>Demetrius: Loves Hermia and is betrothed to her with her father's blessing</a:t>
            </a:r>
          </a:p>
          <a:p>
            <a:r>
              <a:rPr lang="en-CA" dirty="0" smtClean="0"/>
              <a:t>Helena: Loves Demetrius and seeks to turn his eye/heart to her by telling Demetrius of Hermia and Lysander’s plan</a:t>
            </a:r>
          </a:p>
          <a:p>
            <a:endParaRPr lang="en-CA" dirty="0"/>
          </a:p>
        </p:txBody>
      </p:sp>
    </p:spTree>
    <p:extLst>
      <p:ext uri="{BB962C8B-B14F-4D97-AF65-F5344CB8AC3E}">
        <p14:creationId xmlns:p14="http://schemas.microsoft.com/office/powerpoint/2010/main" val="3860181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Main Fairy Characters</a:t>
            </a:r>
            <a:endParaRPr lang="en-CA" dirty="0"/>
          </a:p>
        </p:txBody>
      </p:sp>
      <p:sp>
        <p:nvSpPr>
          <p:cNvPr id="3" name="Content Placeholder 2"/>
          <p:cNvSpPr>
            <a:spLocks noGrp="1"/>
          </p:cNvSpPr>
          <p:nvPr>
            <p:ph idx="1"/>
          </p:nvPr>
        </p:nvSpPr>
        <p:spPr>
          <a:xfrm>
            <a:off x="827584" y="2276872"/>
            <a:ext cx="7488832" cy="3672408"/>
          </a:xfrm>
        </p:spPr>
        <p:txBody>
          <a:bodyPr>
            <a:normAutofit/>
          </a:bodyPr>
          <a:lstStyle/>
          <a:p>
            <a:r>
              <a:rPr lang="en-CA" dirty="0" smtClean="0"/>
              <a:t>Oberon: King of the Fairies; wants the changling boy under Titania’s protection</a:t>
            </a:r>
          </a:p>
          <a:p>
            <a:r>
              <a:rPr lang="en-CA" dirty="0" smtClean="0"/>
              <a:t>Titania: Queen of the Fairies; is spelled to fall in love with Nick Bottom</a:t>
            </a:r>
          </a:p>
          <a:p>
            <a:r>
              <a:rPr lang="en-CA" dirty="0" smtClean="0"/>
              <a:t>Puck: trickster; loyal to Oberon; mistakenly applies the love potion to the wrong human’s eyes causing mistaken love problems.</a:t>
            </a:r>
          </a:p>
          <a:p>
            <a:r>
              <a:rPr lang="en-CA" dirty="0" smtClean="0"/>
              <a:t>In literary reference, fairies were often seen as evil beings. Shakespeare attempts to change this view of the fairies by showing them as playful and friendly to humans.</a:t>
            </a:r>
          </a:p>
          <a:p>
            <a:endParaRPr lang="en-CA" dirty="0"/>
          </a:p>
        </p:txBody>
      </p:sp>
    </p:spTree>
    <p:extLst>
      <p:ext uri="{BB962C8B-B14F-4D97-AF65-F5344CB8AC3E}">
        <p14:creationId xmlns:p14="http://schemas.microsoft.com/office/powerpoint/2010/main" val="1160299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Performers</a:t>
            </a:r>
            <a:endParaRPr lang="en-CA" dirty="0"/>
          </a:p>
        </p:txBody>
      </p:sp>
      <p:sp>
        <p:nvSpPr>
          <p:cNvPr id="3" name="Content Placeholder 2"/>
          <p:cNvSpPr>
            <a:spLocks noGrp="1"/>
          </p:cNvSpPr>
          <p:nvPr>
            <p:ph idx="1"/>
          </p:nvPr>
        </p:nvSpPr>
        <p:spPr>
          <a:xfrm>
            <a:off x="971600" y="2438400"/>
            <a:ext cx="6800800" cy="3510880"/>
          </a:xfrm>
        </p:spPr>
        <p:txBody>
          <a:bodyPr>
            <a:normAutofit/>
          </a:bodyPr>
          <a:lstStyle/>
          <a:p>
            <a:r>
              <a:rPr lang="en-CA" b="1" dirty="0"/>
              <a:t>Peter Quince</a:t>
            </a:r>
            <a:r>
              <a:rPr lang="en-CA" dirty="0"/>
              <a:t>:  a </a:t>
            </a:r>
            <a:r>
              <a:rPr lang="en-CA" dirty="0" smtClean="0"/>
              <a:t>carpenter</a:t>
            </a:r>
            <a:endParaRPr lang="en-CA" dirty="0"/>
          </a:p>
          <a:p>
            <a:r>
              <a:rPr lang="en-CA" b="1" dirty="0"/>
              <a:t>Nick Bottom</a:t>
            </a:r>
            <a:r>
              <a:rPr lang="en-CA" dirty="0"/>
              <a:t>:  a </a:t>
            </a:r>
            <a:r>
              <a:rPr lang="en-CA" dirty="0" smtClean="0"/>
              <a:t>weaver; transformed into a donkey whom Titania falls in love with; thinks he is the best performer who can play any role</a:t>
            </a:r>
            <a:endParaRPr lang="en-CA" dirty="0"/>
          </a:p>
          <a:p>
            <a:r>
              <a:rPr lang="en-CA" b="1" dirty="0"/>
              <a:t>Francis Flute</a:t>
            </a:r>
            <a:r>
              <a:rPr lang="en-CA" dirty="0"/>
              <a:t>:  a bellows </a:t>
            </a:r>
            <a:r>
              <a:rPr lang="en-CA" dirty="0" smtClean="0"/>
              <a:t>mender</a:t>
            </a:r>
            <a:endParaRPr lang="en-CA" dirty="0"/>
          </a:p>
          <a:p>
            <a:r>
              <a:rPr lang="en-CA" b="1" dirty="0"/>
              <a:t>Snug</a:t>
            </a:r>
            <a:r>
              <a:rPr lang="en-CA" dirty="0"/>
              <a:t>:  a </a:t>
            </a:r>
            <a:r>
              <a:rPr lang="en-CA" dirty="0" smtClean="0"/>
              <a:t>joiner</a:t>
            </a:r>
            <a:endParaRPr lang="en-CA" dirty="0"/>
          </a:p>
          <a:p>
            <a:r>
              <a:rPr lang="en-CA" b="1" dirty="0"/>
              <a:t>Tom Snout</a:t>
            </a:r>
            <a:r>
              <a:rPr lang="en-CA" dirty="0"/>
              <a:t>: a </a:t>
            </a:r>
            <a:r>
              <a:rPr lang="en-CA" dirty="0" smtClean="0"/>
              <a:t>tinker</a:t>
            </a:r>
            <a:endParaRPr lang="en-CA" dirty="0"/>
          </a:p>
          <a:p>
            <a:r>
              <a:rPr lang="en-CA" b="1" dirty="0"/>
              <a:t>Robin Starveling</a:t>
            </a:r>
            <a:r>
              <a:rPr lang="en-CA" dirty="0"/>
              <a:t>: a tailor</a:t>
            </a:r>
          </a:p>
          <a:p>
            <a:endParaRPr lang="en-CA" dirty="0"/>
          </a:p>
        </p:txBody>
      </p:sp>
    </p:spTree>
    <p:extLst>
      <p:ext uri="{BB962C8B-B14F-4D97-AF65-F5344CB8AC3E}">
        <p14:creationId xmlns:p14="http://schemas.microsoft.com/office/powerpoint/2010/main" val="2939185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Big Questions</a:t>
            </a:r>
            <a:endParaRPr lang="en-CA" dirty="0"/>
          </a:p>
        </p:txBody>
      </p:sp>
      <p:sp>
        <p:nvSpPr>
          <p:cNvPr id="3" name="Content Placeholder 2"/>
          <p:cNvSpPr>
            <a:spLocks noGrp="1"/>
          </p:cNvSpPr>
          <p:nvPr>
            <p:ph idx="1"/>
          </p:nvPr>
        </p:nvSpPr>
        <p:spPr/>
        <p:txBody>
          <a:bodyPr>
            <a:normAutofit/>
          </a:bodyPr>
          <a:lstStyle/>
          <a:p>
            <a:r>
              <a:rPr lang="en-CA" sz="2400" dirty="0" smtClean="0"/>
              <a:t>Choose one of the following and write a brief journal entry.</a:t>
            </a:r>
          </a:p>
          <a:p>
            <a:pPr lvl="1"/>
            <a:r>
              <a:rPr lang="en-CA" sz="2400" dirty="0" smtClean="0"/>
              <a:t>Who controls our lives?</a:t>
            </a:r>
          </a:p>
          <a:p>
            <a:pPr lvl="1"/>
            <a:r>
              <a:rPr lang="en-CA" sz="2400" dirty="0" smtClean="0"/>
              <a:t>What gets in the way of love?</a:t>
            </a:r>
          </a:p>
          <a:p>
            <a:pPr lvl="1"/>
            <a:r>
              <a:rPr lang="en-CA" sz="2400" dirty="0"/>
              <a:t>What makes us more human: our reason or our imagination?</a:t>
            </a:r>
          </a:p>
        </p:txBody>
      </p:sp>
    </p:spTree>
    <p:extLst>
      <p:ext uri="{BB962C8B-B14F-4D97-AF65-F5344CB8AC3E}">
        <p14:creationId xmlns:p14="http://schemas.microsoft.com/office/powerpoint/2010/main" val="981336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Why study Shakespeare?</a:t>
            </a:r>
            <a:endParaRPr lang="en-CA" dirty="0"/>
          </a:p>
        </p:txBody>
      </p:sp>
      <p:sp>
        <p:nvSpPr>
          <p:cNvPr id="3" name="Content Placeholder 2"/>
          <p:cNvSpPr>
            <a:spLocks noGrp="1"/>
          </p:cNvSpPr>
          <p:nvPr>
            <p:ph idx="1"/>
          </p:nvPr>
        </p:nvSpPr>
        <p:spPr>
          <a:xfrm>
            <a:off x="899592" y="2204864"/>
            <a:ext cx="7344816" cy="3600400"/>
          </a:xfrm>
        </p:spPr>
        <p:txBody>
          <a:bodyPr>
            <a:normAutofit lnSpcReduction="10000"/>
          </a:bodyPr>
          <a:lstStyle/>
          <a:p>
            <a:r>
              <a:rPr lang="en-CA" sz="2300" dirty="0" smtClean="0"/>
              <a:t>Present in Shakespearean plays we find the enduring themes of</a:t>
            </a:r>
          </a:p>
          <a:p>
            <a:pPr lvl="1"/>
            <a:r>
              <a:rPr lang="en-CA" sz="2300" dirty="0" smtClean="0"/>
              <a:t>Love</a:t>
            </a:r>
          </a:p>
          <a:p>
            <a:pPr lvl="1"/>
            <a:r>
              <a:rPr lang="en-CA" sz="2300" dirty="0" smtClean="0"/>
              <a:t>Friendship</a:t>
            </a:r>
            <a:endParaRPr lang="en-CA" sz="2300" dirty="0"/>
          </a:p>
          <a:p>
            <a:pPr lvl="1"/>
            <a:r>
              <a:rPr lang="en-CA" sz="2300" dirty="0" smtClean="0"/>
              <a:t>Honour</a:t>
            </a:r>
            <a:endParaRPr lang="en-CA" sz="2300" dirty="0"/>
          </a:p>
          <a:p>
            <a:pPr lvl="1"/>
            <a:r>
              <a:rPr lang="en-CA" sz="2300" dirty="0"/>
              <a:t>Betrayal</a:t>
            </a:r>
          </a:p>
          <a:p>
            <a:pPr lvl="1"/>
            <a:r>
              <a:rPr lang="en-CA" sz="2300" dirty="0"/>
              <a:t>Family Relationships</a:t>
            </a:r>
          </a:p>
          <a:p>
            <a:pPr lvl="1"/>
            <a:r>
              <a:rPr lang="en-CA" sz="2300" dirty="0"/>
              <a:t>Expectations</a:t>
            </a:r>
          </a:p>
          <a:p>
            <a:endParaRPr lang="en-CA" dirty="0"/>
          </a:p>
        </p:txBody>
      </p:sp>
    </p:spTree>
    <p:extLst>
      <p:ext uri="{BB962C8B-B14F-4D97-AF65-F5344CB8AC3E}">
        <p14:creationId xmlns:p14="http://schemas.microsoft.com/office/powerpoint/2010/main" val="2182640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are the Barriers to Love?</a:t>
            </a:r>
            <a:endParaRPr lang="en-CA" dirty="0"/>
          </a:p>
        </p:txBody>
      </p:sp>
      <p:sp>
        <p:nvSpPr>
          <p:cNvPr id="3" name="Content Placeholder 2"/>
          <p:cNvSpPr>
            <a:spLocks noGrp="1"/>
          </p:cNvSpPr>
          <p:nvPr>
            <p:ph idx="1"/>
          </p:nvPr>
        </p:nvSpPr>
        <p:spPr/>
        <p:txBody>
          <a:bodyPr/>
          <a:lstStyle/>
          <a:p>
            <a:endParaRPr lang="en-CA" dirty="0"/>
          </a:p>
        </p:txBody>
      </p:sp>
    </p:spTree>
    <p:extLst>
      <p:ext uri="{BB962C8B-B14F-4D97-AF65-F5344CB8AC3E}">
        <p14:creationId xmlns:p14="http://schemas.microsoft.com/office/powerpoint/2010/main" val="3050042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Choosing a Role</a:t>
            </a:r>
            <a:endParaRPr lang="en-CA" dirty="0"/>
          </a:p>
        </p:txBody>
      </p:sp>
      <p:sp>
        <p:nvSpPr>
          <p:cNvPr id="3" name="Content Placeholder 2"/>
          <p:cNvSpPr>
            <a:spLocks noGrp="1"/>
          </p:cNvSpPr>
          <p:nvPr>
            <p:ph idx="1"/>
          </p:nvPr>
        </p:nvSpPr>
        <p:spPr>
          <a:xfrm>
            <a:off x="755576" y="2438400"/>
            <a:ext cx="7488832" cy="3048001"/>
          </a:xfrm>
        </p:spPr>
        <p:txBody>
          <a:bodyPr>
            <a:normAutofit lnSpcReduction="10000"/>
          </a:bodyPr>
          <a:lstStyle/>
          <a:p>
            <a:r>
              <a:rPr lang="en-CA" dirty="0" smtClean="0"/>
              <a:t>As you did last year with </a:t>
            </a:r>
            <a:r>
              <a:rPr lang="en-CA" i="1" dirty="0" smtClean="0"/>
              <a:t>Romeo and Juliet</a:t>
            </a:r>
            <a:r>
              <a:rPr lang="en-CA" dirty="0" smtClean="0"/>
              <a:t> you will choose a role that you will read out loud in the classroom. There are 21 roles in the Dramatis Personae so to make this fair to the members of the class some of the characters many have a couple people playing a single role.</a:t>
            </a:r>
          </a:p>
          <a:p>
            <a:r>
              <a:rPr lang="en-CA" dirty="0" smtClean="0"/>
              <a:t>It is a first come first serve so once you know who you want to be come up to the board and write your name next to the character.</a:t>
            </a:r>
          </a:p>
          <a:p>
            <a:r>
              <a:rPr lang="en-CA" dirty="0" smtClean="0"/>
              <a:t>A list of line amounts can be seen on the next slide.</a:t>
            </a:r>
            <a:endParaRPr lang="en-CA" dirty="0"/>
          </a:p>
        </p:txBody>
      </p:sp>
    </p:spTree>
    <p:extLst>
      <p:ext uri="{BB962C8B-B14F-4D97-AF65-F5344CB8AC3E}">
        <p14:creationId xmlns:p14="http://schemas.microsoft.com/office/powerpoint/2010/main" val="3226794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706811689"/>
              </p:ext>
            </p:extLst>
          </p:nvPr>
        </p:nvGraphicFramePr>
        <p:xfrm>
          <a:off x="395536" y="620689"/>
          <a:ext cx="8352928" cy="5760638"/>
        </p:xfrm>
        <a:graphic>
          <a:graphicData uri="http://schemas.openxmlformats.org/drawingml/2006/table">
            <a:tbl>
              <a:tblPr firstRow="1" bandRow="1">
                <a:tableStyleId>{5C22544A-7EE6-4342-B048-85BDC9FD1C3A}</a:tableStyleId>
              </a:tblPr>
              <a:tblGrid>
                <a:gridCol w="2808312"/>
                <a:gridCol w="1008112"/>
                <a:gridCol w="2376264"/>
                <a:gridCol w="2160240"/>
              </a:tblGrid>
              <a:tr h="731895">
                <a:tc>
                  <a:txBody>
                    <a:bodyPr/>
                    <a:lstStyle/>
                    <a:p>
                      <a:r>
                        <a:rPr lang="en-US" dirty="0" smtClean="0"/>
                        <a:t>Nick Bottom/</a:t>
                      </a:r>
                      <a:r>
                        <a:rPr lang="en-US" dirty="0" err="1" smtClean="0"/>
                        <a:t>Pyramus</a:t>
                      </a:r>
                      <a:endParaRPr lang="en-US" dirty="0"/>
                    </a:p>
                  </a:txBody>
                  <a:tcPr/>
                </a:tc>
                <a:tc>
                  <a:txBody>
                    <a:bodyPr/>
                    <a:lstStyle/>
                    <a:p>
                      <a:r>
                        <a:rPr lang="en-US" dirty="0" smtClean="0"/>
                        <a:t>253</a:t>
                      </a:r>
                      <a:endParaRPr lang="en-US" dirty="0"/>
                    </a:p>
                  </a:txBody>
                  <a:tcPr/>
                </a:tc>
                <a:tc>
                  <a:txBody>
                    <a:bodyPr/>
                    <a:lstStyle/>
                    <a:p>
                      <a:r>
                        <a:rPr lang="en-US" dirty="0" smtClean="0"/>
                        <a:t>Theseus</a:t>
                      </a:r>
                      <a:endParaRPr lang="en-US" dirty="0"/>
                    </a:p>
                  </a:txBody>
                  <a:tcPr/>
                </a:tc>
                <a:tc>
                  <a:txBody>
                    <a:bodyPr/>
                    <a:lstStyle/>
                    <a:p>
                      <a:r>
                        <a:rPr lang="en-US" dirty="0" smtClean="0"/>
                        <a:t>229</a:t>
                      </a:r>
                      <a:endParaRPr lang="en-US" dirty="0"/>
                    </a:p>
                  </a:txBody>
                  <a:tcPr/>
                </a:tc>
              </a:tr>
              <a:tr h="428853">
                <a:tc>
                  <a:txBody>
                    <a:bodyPr/>
                    <a:lstStyle/>
                    <a:p>
                      <a:r>
                        <a:rPr lang="en-US" dirty="0" smtClean="0"/>
                        <a:t>Helena</a:t>
                      </a:r>
                      <a:endParaRPr lang="en-US" dirty="0"/>
                    </a:p>
                  </a:txBody>
                  <a:tcPr/>
                </a:tc>
                <a:tc>
                  <a:txBody>
                    <a:bodyPr/>
                    <a:lstStyle/>
                    <a:p>
                      <a:r>
                        <a:rPr lang="en-US" dirty="0" smtClean="0"/>
                        <a:t>229</a:t>
                      </a:r>
                      <a:endParaRPr lang="en-US" dirty="0"/>
                    </a:p>
                  </a:txBody>
                  <a:tcPr/>
                </a:tc>
                <a:tc>
                  <a:txBody>
                    <a:bodyPr/>
                    <a:lstStyle/>
                    <a:p>
                      <a:r>
                        <a:rPr lang="en-US" dirty="0" smtClean="0"/>
                        <a:t>Oberon</a:t>
                      </a:r>
                      <a:endParaRPr lang="en-US" dirty="0"/>
                    </a:p>
                  </a:txBody>
                  <a:tcPr/>
                </a:tc>
                <a:tc>
                  <a:txBody>
                    <a:bodyPr/>
                    <a:lstStyle/>
                    <a:p>
                      <a:r>
                        <a:rPr lang="en-US" dirty="0" smtClean="0"/>
                        <a:t>225</a:t>
                      </a:r>
                      <a:endParaRPr lang="en-US" dirty="0"/>
                    </a:p>
                  </a:txBody>
                  <a:tcPr/>
                </a:tc>
              </a:tr>
              <a:tr h="428853">
                <a:tc>
                  <a:txBody>
                    <a:bodyPr/>
                    <a:lstStyle/>
                    <a:p>
                      <a:r>
                        <a:rPr lang="en-US" dirty="0" smtClean="0"/>
                        <a:t>Puck</a:t>
                      </a:r>
                      <a:endParaRPr lang="en-US" dirty="0"/>
                    </a:p>
                  </a:txBody>
                  <a:tcPr/>
                </a:tc>
                <a:tc>
                  <a:txBody>
                    <a:bodyPr/>
                    <a:lstStyle/>
                    <a:p>
                      <a:r>
                        <a:rPr lang="en-US" dirty="0" smtClean="0"/>
                        <a:t>207</a:t>
                      </a:r>
                      <a:endParaRPr lang="en-US" dirty="0"/>
                    </a:p>
                  </a:txBody>
                  <a:tcPr/>
                </a:tc>
                <a:tc>
                  <a:txBody>
                    <a:bodyPr/>
                    <a:lstStyle/>
                    <a:p>
                      <a:r>
                        <a:rPr lang="en-US" dirty="0" smtClean="0"/>
                        <a:t>Lysander</a:t>
                      </a:r>
                      <a:endParaRPr lang="en-US" dirty="0"/>
                    </a:p>
                  </a:txBody>
                  <a:tcPr/>
                </a:tc>
                <a:tc>
                  <a:txBody>
                    <a:bodyPr/>
                    <a:lstStyle/>
                    <a:p>
                      <a:r>
                        <a:rPr lang="en-US" dirty="0" smtClean="0"/>
                        <a:t>177</a:t>
                      </a:r>
                      <a:endParaRPr lang="en-US" dirty="0"/>
                    </a:p>
                  </a:txBody>
                  <a:tcPr/>
                </a:tc>
              </a:tr>
              <a:tr h="428853">
                <a:tc>
                  <a:txBody>
                    <a:bodyPr/>
                    <a:lstStyle/>
                    <a:p>
                      <a:r>
                        <a:rPr lang="en-US" dirty="0" smtClean="0"/>
                        <a:t>Hermia</a:t>
                      </a:r>
                      <a:endParaRPr lang="en-US" dirty="0"/>
                    </a:p>
                  </a:txBody>
                  <a:tcPr/>
                </a:tc>
                <a:tc>
                  <a:txBody>
                    <a:bodyPr/>
                    <a:lstStyle/>
                    <a:p>
                      <a:r>
                        <a:rPr lang="en-US" dirty="0" smtClean="0"/>
                        <a:t>165</a:t>
                      </a:r>
                      <a:endParaRPr lang="en-US" dirty="0"/>
                    </a:p>
                  </a:txBody>
                  <a:tcPr/>
                </a:tc>
                <a:tc>
                  <a:txBody>
                    <a:bodyPr/>
                    <a:lstStyle/>
                    <a:p>
                      <a:r>
                        <a:rPr lang="en-US" dirty="0" err="1" smtClean="0"/>
                        <a:t>Titania</a:t>
                      </a:r>
                      <a:endParaRPr lang="en-US" dirty="0"/>
                    </a:p>
                  </a:txBody>
                  <a:tcPr/>
                </a:tc>
                <a:tc>
                  <a:txBody>
                    <a:bodyPr/>
                    <a:lstStyle/>
                    <a:p>
                      <a:r>
                        <a:rPr lang="en-US" dirty="0" smtClean="0"/>
                        <a:t>139</a:t>
                      </a:r>
                      <a:endParaRPr lang="en-US" dirty="0"/>
                    </a:p>
                  </a:txBody>
                  <a:tcPr/>
                </a:tc>
              </a:tr>
              <a:tr h="740213">
                <a:tc>
                  <a:txBody>
                    <a:bodyPr/>
                    <a:lstStyle/>
                    <a:p>
                      <a:r>
                        <a:rPr lang="en-US" dirty="0" smtClean="0"/>
                        <a:t>Demetrius</a:t>
                      </a:r>
                      <a:endParaRPr lang="en-US" dirty="0"/>
                    </a:p>
                  </a:txBody>
                  <a:tcPr/>
                </a:tc>
                <a:tc>
                  <a:txBody>
                    <a:bodyPr/>
                    <a:lstStyle/>
                    <a:p>
                      <a:r>
                        <a:rPr lang="en-US" dirty="0" smtClean="0"/>
                        <a:t>129</a:t>
                      </a:r>
                      <a:endParaRPr lang="en-US" dirty="0"/>
                    </a:p>
                  </a:txBody>
                  <a:tcPr/>
                </a:tc>
                <a:tc>
                  <a:txBody>
                    <a:bodyPr/>
                    <a:lstStyle/>
                    <a:p>
                      <a:r>
                        <a:rPr lang="en-US" dirty="0" smtClean="0"/>
                        <a:t>Peter Quince/Prologue</a:t>
                      </a:r>
                      <a:endParaRPr lang="en-US" dirty="0"/>
                    </a:p>
                  </a:txBody>
                  <a:tcPr/>
                </a:tc>
                <a:tc>
                  <a:txBody>
                    <a:bodyPr/>
                    <a:lstStyle/>
                    <a:p>
                      <a:r>
                        <a:rPr lang="en-US" dirty="0" smtClean="0"/>
                        <a:t>121</a:t>
                      </a:r>
                      <a:endParaRPr lang="en-US" dirty="0"/>
                    </a:p>
                  </a:txBody>
                  <a:tcPr/>
                </a:tc>
              </a:tr>
              <a:tr h="428853">
                <a:tc>
                  <a:txBody>
                    <a:bodyPr/>
                    <a:lstStyle/>
                    <a:p>
                      <a:r>
                        <a:rPr lang="en-US" dirty="0" smtClean="0"/>
                        <a:t>Francis Flute/Thisbe</a:t>
                      </a:r>
                      <a:endParaRPr lang="en-US" dirty="0"/>
                    </a:p>
                  </a:txBody>
                  <a:tcPr/>
                </a:tc>
                <a:tc>
                  <a:txBody>
                    <a:bodyPr/>
                    <a:lstStyle/>
                    <a:p>
                      <a:r>
                        <a:rPr lang="en-US" dirty="0" smtClean="0"/>
                        <a:t>57</a:t>
                      </a:r>
                      <a:endParaRPr lang="en-US" dirty="0"/>
                    </a:p>
                  </a:txBody>
                  <a:tcPr/>
                </a:tc>
                <a:tc>
                  <a:txBody>
                    <a:bodyPr/>
                    <a:lstStyle/>
                    <a:p>
                      <a:r>
                        <a:rPr lang="en-US" dirty="0" err="1" smtClean="0"/>
                        <a:t>Egeus</a:t>
                      </a:r>
                      <a:endParaRPr lang="en-US" dirty="0"/>
                    </a:p>
                  </a:txBody>
                  <a:tcPr/>
                </a:tc>
                <a:tc>
                  <a:txBody>
                    <a:bodyPr/>
                    <a:lstStyle/>
                    <a:p>
                      <a:r>
                        <a:rPr lang="en-US" dirty="0" smtClean="0"/>
                        <a:t>40</a:t>
                      </a:r>
                      <a:endParaRPr lang="en-US" dirty="0"/>
                    </a:p>
                  </a:txBody>
                  <a:tcPr/>
                </a:tc>
              </a:tr>
              <a:tr h="428853">
                <a:tc>
                  <a:txBody>
                    <a:bodyPr/>
                    <a:lstStyle/>
                    <a:p>
                      <a:r>
                        <a:rPr lang="en-US" dirty="0" smtClean="0"/>
                        <a:t>Hippolyta</a:t>
                      </a:r>
                      <a:endParaRPr lang="en-US" dirty="0"/>
                    </a:p>
                  </a:txBody>
                  <a:tcPr/>
                </a:tc>
                <a:tc>
                  <a:txBody>
                    <a:bodyPr/>
                    <a:lstStyle/>
                    <a:p>
                      <a:r>
                        <a:rPr lang="en-US" dirty="0" smtClean="0"/>
                        <a:t>37</a:t>
                      </a:r>
                      <a:endParaRPr lang="en-US" dirty="0"/>
                    </a:p>
                  </a:txBody>
                  <a:tcPr/>
                </a:tc>
                <a:tc>
                  <a:txBody>
                    <a:bodyPr/>
                    <a:lstStyle/>
                    <a:p>
                      <a:r>
                        <a:rPr lang="en-US" dirty="0" smtClean="0"/>
                        <a:t>Fairy</a:t>
                      </a:r>
                      <a:endParaRPr lang="en-US" dirty="0"/>
                    </a:p>
                  </a:txBody>
                  <a:tcPr/>
                </a:tc>
                <a:tc>
                  <a:txBody>
                    <a:bodyPr/>
                    <a:lstStyle/>
                    <a:p>
                      <a:r>
                        <a:rPr lang="en-US" dirty="0" smtClean="0"/>
                        <a:t>28</a:t>
                      </a:r>
                      <a:endParaRPr lang="en-US" dirty="0"/>
                    </a:p>
                  </a:txBody>
                  <a:tcPr/>
                </a:tc>
              </a:tr>
              <a:tr h="428853">
                <a:tc>
                  <a:txBody>
                    <a:bodyPr/>
                    <a:lstStyle/>
                    <a:p>
                      <a:r>
                        <a:rPr lang="en-US" dirty="0" err="1" smtClean="0"/>
                        <a:t>Philostrate</a:t>
                      </a:r>
                      <a:endParaRPr lang="en-US" dirty="0"/>
                    </a:p>
                  </a:txBody>
                  <a:tcPr/>
                </a:tc>
                <a:tc>
                  <a:txBody>
                    <a:bodyPr/>
                    <a:lstStyle/>
                    <a:p>
                      <a:r>
                        <a:rPr lang="en-US" dirty="0" smtClean="0"/>
                        <a:t>24</a:t>
                      </a:r>
                      <a:endParaRPr lang="en-US" dirty="0"/>
                    </a:p>
                  </a:txBody>
                  <a:tcPr/>
                </a:tc>
                <a:tc>
                  <a:txBody>
                    <a:bodyPr/>
                    <a:lstStyle/>
                    <a:p>
                      <a:r>
                        <a:rPr lang="en-US" dirty="0" smtClean="0"/>
                        <a:t>Tom Snout/Wall</a:t>
                      </a:r>
                      <a:endParaRPr lang="en-US" dirty="0"/>
                    </a:p>
                  </a:txBody>
                  <a:tcPr/>
                </a:tc>
                <a:tc>
                  <a:txBody>
                    <a:bodyPr/>
                    <a:lstStyle/>
                    <a:p>
                      <a:r>
                        <a:rPr lang="en-US" dirty="0" smtClean="0"/>
                        <a:t>22</a:t>
                      </a:r>
                      <a:endParaRPr lang="en-US" dirty="0"/>
                    </a:p>
                  </a:txBody>
                  <a:tcPr/>
                </a:tc>
              </a:tr>
              <a:tr h="428853">
                <a:tc>
                  <a:txBody>
                    <a:bodyPr/>
                    <a:lstStyle/>
                    <a:p>
                      <a:r>
                        <a:rPr lang="en-US" dirty="0" smtClean="0"/>
                        <a:t>1</a:t>
                      </a:r>
                      <a:r>
                        <a:rPr lang="en-US" baseline="30000" dirty="0" smtClean="0"/>
                        <a:t>st</a:t>
                      </a:r>
                      <a:r>
                        <a:rPr lang="en-US" dirty="0" smtClean="0"/>
                        <a:t> Fairy</a:t>
                      </a:r>
                      <a:endParaRPr lang="en-US" dirty="0"/>
                    </a:p>
                  </a:txBody>
                  <a:tcPr/>
                </a:tc>
                <a:tc>
                  <a:txBody>
                    <a:bodyPr/>
                    <a:lstStyle/>
                    <a:p>
                      <a:r>
                        <a:rPr lang="en-US" dirty="0" smtClean="0"/>
                        <a:t>15</a:t>
                      </a:r>
                      <a:endParaRPr lang="en-US" dirty="0"/>
                    </a:p>
                  </a:txBody>
                  <a:tcPr/>
                </a:tc>
                <a:tc>
                  <a:txBody>
                    <a:bodyPr/>
                    <a:lstStyle/>
                    <a:p>
                      <a:r>
                        <a:rPr lang="en-US" dirty="0" smtClean="0"/>
                        <a:t>Snug/Lion</a:t>
                      </a:r>
                      <a:endParaRPr lang="en-US" dirty="0"/>
                    </a:p>
                  </a:txBody>
                  <a:tcPr/>
                </a:tc>
                <a:tc>
                  <a:txBody>
                    <a:bodyPr/>
                    <a:lstStyle/>
                    <a:p>
                      <a:r>
                        <a:rPr lang="en-US" dirty="0" smtClean="0"/>
                        <a:t>15</a:t>
                      </a:r>
                      <a:endParaRPr lang="en-US" dirty="0"/>
                    </a:p>
                  </a:txBody>
                  <a:tcPr/>
                </a:tc>
              </a:tr>
              <a:tr h="428853">
                <a:tc>
                  <a:txBody>
                    <a:bodyPr/>
                    <a:lstStyle/>
                    <a:p>
                      <a:r>
                        <a:rPr lang="en-US" dirty="0" smtClean="0"/>
                        <a:t>Robin Starveling/Moonshine</a:t>
                      </a:r>
                      <a:endParaRPr lang="en-US" dirty="0"/>
                    </a:p>
                  </a:txBody>
                  <a:tcPr/>
                </a:tc>
                <a:tc>
                  <a:txBody>
                    <a:bodyPr/>
                    <a:lstStyle/>
                    <a:p>
                      <a:r>
                        <a:rPr lang="en-US" dirty="0" smtClean="0"/>
                        <a:t>13</a:t>
                      </a:r>
                      <a:endParaRPr lang="en-US" dirty="0"/>
                    </a:p>
                  </a:txBody>
                  <a:tcPr/>
                </a:tc>
                <a:tc>
                  <a:txBody>
                    <a:bodyPr/>
                    <a:lstStyle/>
                    <a:p>
                      <a:r>
                        <a:rPr lang="en-US" dirty="0" smtClean="0"/>
                        <a:t>2</a:t>
                      </a:r>
                      <a:r>
                        <a:rPr lang="en-US" baseline="30000" dirty="0" smtClean="0"/>
                        <a:t>nd</a:t>
                      </a:r>
                      <a:r>
                        <a:rPr lang="en-US" dirty="0" smtClean="0"/>
                        <a:t> Fairy</a:t>
                      </a:r>
                      <a:endParaRPr lang="en-US" dirty="0"/>
                    </a:p>
                  </a:txBody>
                  <a:tcPr/>
                </a:tc>
                <a:tc>
                  <a:txBody>
                    <a:bodyPr/>
                    <a:lstStyle/>
                    <a:p>
                      <a:r>
                        <a:rPr lang="en-US" dirty="0" smtClean="0"/>
                        <a:t>12</a:t>
                      </a:r>
                      <a:endParaRPr lang="en-US" dirty="0"/>
                    </a:p>
                  </a:txBody>
                  <a:tcPr/>
                </a:tc>
              </a:tr>
              <a:tr h="428853">
                <a:tc>
                  <a:txBody>
                    <a:bodyPr/>
                    <a:lstStyle/>
                    <a:p>
                      <a:r>
                        <a:rPr lang="en-US" dirty="0" err="1" smtClean="0"/>
                        <a:t>Mustardseed</a:t>
                      </a:r>
                      <a:endParaRPr lang="en-US" dirty="0"/>
                    </a:p>
                  </a:txBody>
                  <a:tcPr/>
                </a:tc>
                <a:tc>
                  <a:txBody>
                    <a:bodyPr/>
                    <a:lstStyle/>
                    <a:p>
                      <a:r>
                        <a:rPr lang="en-US" dirty="0" smtClean="0"/>
                        <a:t>9</a:t>
                      </a:r>
                      <a:endParaRPr lang="en-US" dirty="0"/>
                    </a:p>
                  </a:txBody>
                  <a:tcPr/>
                </a:tc>
                <a:tc>
                  <a:txBody>
                    <a:bodyPr/>
                    <a:lstStyle/>
                    <a:p>
                      <a:r>
                        <a:rPr lang="en-US" dirty="0" err="1" smtClean="0"/>
                        <a:t>Peaseblossom</a:t>
                      </a:r>
                      <a:endParaRPr lang="en-US" dirty="0"/>
                    </a:p>
                  </a:txBody>
                  <a:tcPr/>
                </a:tc>
                <a:tc>
                  <a:txBody>
                    <a:bodyPr/>
                    <a:lstStyle/>
                    <a:p>
                      <a:r>
                        <a:rPr lang="en-US" dirty="0" smtClean="0"/>
                        <a:t>8</a:t>
                      </a:r>
                      <a:endParaRPr lang="en-US" dirty="0"/>
                    </a:p>
                  </a:txBody>
                  <a:tcPr/>
                </a:tc>
              </a:tr>
              <a:tr h="428853">
                <a:tc>
                  <a:txBody>
                    <a:bodyPr/>
                    <a:lstStyle/>
                    <a:p>
                      <a:r>
                        <a:rPr lang="en-US" dirty="0" smtClean="0"/>
                        <a:t>Cobweb</a:t>
                      </a:r>
                      <a:endParaRPr lang="en-US" dirty="0"/>
                    </a:p>
                  </a:txBody>
                  <a:tcPr/>
                </a:tc>
                <a:tc>
                  <a:txBody>
                    <a:bodyPr/>
                    <a:lstStyle/>
                    <a:p>
                      <a:r>
                        <a:rPr lang="en-US" dirty="0" smtClean="0"/>
                        <a:t>8</a:t>
                      </a:r>
                      <a:endParaRPr lang="en-US" dirty="0"/>
                    </a:p>
                  </a:txBody>
                  <a:tcPr/>
                </a:tc>
                <a:tc>
                  <a:txBody>
                    <a:bodyPr/>
                    <a:lstStyle/>
                    <a:p>
                      <a:r>
                        <a:rPr lang="en-US" dirty="0" smtClean="0"/>
                        <a:t>Moth</a:t>
                      </a:r>
                      <a:endParaRPr lang="en-US" dirty="0"/>
                    </a:p>
                  </a:txBody>
                  <a:tcPr/>
                </a:tc>
                <a:tc>
                  <a:txBody>
                    <a:bodyPr/>
                    <a:lstStyle/>
                    <a:p>
                      <a:r>
                        <a:rPr lang="en-US" dirty="0" smtClean="0"/>
                        <a:t>6</a:t>
                      </a:r>
                      <a:endParaRPr lang="en-US" dirty="0"/>
                    </a:p>
                  </a:txBody>
                  <a:tcPr/>
                </a:tc>
              </a:tr>
            </a:tbl>
          </a:graphicData>
        </a:graphic>
      </p:graphicFrame>
    </p:spTree>
    <p:extLst>
      <p:ext uri="{BB962C8B-B14F-4D97-AF65-F5344CB8AC3E}">
        <p14:creationId xmlns:p14="http://schemas.microsoft.com/office/powerpoint/2010/main" val="3054747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 Traits Chart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5243324"/>
              </p:ext>
            </p:extLst>
          </p:nvPr>
        </p:nvGraphicFramePr>
        <p:xfrm>
          <a:off x="827584" y="2438400"/>
          <a:ext cx="7416824" cy="3337560"/>
        </p:xfrm>
        <a:graphic>
          <a:graphicData uri="http://schemas.openxmlformats.org/drawingml/2006/table">
            <a:tbl>
              <a:tblPr firstRow="1" bandRow="1">
                <a:tableStyleId>{5C22544A-7EE6-4342-B048-85BDC9FD1C3A}</a:tableStyleId>
              </a:tblPr>
              <a:tblGrid>
                <a:gridCol w="927103"/>
                <a:gridCol w="927103"/>
                <a:gridCol w="927103"/>
                <a:gridCol w="927103"/>
                <a:gridCol w="1044116"/>
                <a:gridCol w="810090"/>
                <a:gridCol w="927103"/>
                <a:gridCol w="927103"/>
              </a:tblGrid>
              <a:tr h="370840">
                <a:tc>
                  <a:txBody>
                    <a:bodyPr/>
                    <a:lstStyle/>
                    <a:p>
                      <a:r>
                        <a:rPr lang="en-US" dirty="0" smtClean="0"/>
                        <a:t>Royals</a:t>
                      </a:r>
                      <a:endParaRPr lang="en-US" dirty="0"/>
                    </a:p>
                  </a:txBody>
                  <a:tcPr/>
                </a:tc>
                <a:tc>
                  <a:txBody>
                    <a:bodyPr/>
                    <a:lstStyle/>
                    <a:p>
                      <a:r>
                        <a:rPr lang="en-US" dirty="0" smtClean="0"/>
                        <a:t>Traits</a:t>
                      </a:r>
                      <a:endParaRPr lang="en-US" dirty="0"/>
                    </a:p>
                  </a:txBody>
                  <a:tcPr/>
                </a:tc>
                <a:tc>
                  <a:txBody>
                    <a:bodyPr/>
                    <a:lstStyle/>
                    <a:p>
                      <a:r>
                        <a:rPr lang="en-US" dirty="0" smtClean="0"/>
                        <a:t>Lovers</a:t>
                      </a:r>
                      <a:endParaRPr lang="en-US" dirty="0"/>
                    </a:p>
                  </a:txBody>
                  <a:tcPr/>
                </a:tc>
                <a:tc>
                  <a:txBody>
                    <a:bodyPr/>
                    <a:lstStyle/>
                    <a:p>
                      <a:r>
                        <a:rPr lang="en-US" dirty="0" smtClean="0"/>
                        <a:t>Traits</a:t>
                      </a:r>
                      <a:endParaRPr lang="en-US" dirty="0"/>
                    </a:p>
                  </a:txBody>
                  <a:tcPr/>
                </a:tc>
                <a:tc>
                  <a:txBody>
                    <a:bodyPr/>
                    <a:lstStyle/>
                    <a:p>
                      <a:r>
                        <a:rPr lang="en-US" dirty="0" smtClean="0"/>
                        <a:t>Workers</a:t>
                      </a:r>
                      <a:endParaRPr lang="en-US" dirty="0"/>
                    </a:p>
                  </a:txBody>
                  <a:tcPr/>
                </a:tc>
                <a:tc>
                  <a:txBody>
                    <a:bodyPr/>
                    <a:lstStyle/>
                    <a:p>
                      <a:r>
                        <a:rPr lang="en-US" dirty="0" smtClean="0"/>
                        <a:t>Traits</a:t>
                      </a:r>
                      <a:endParaRPr lang="en-US" dirty="0"/>
                    </a:p>
                  </a:txBody>
                  <a:tcPr/>
                </a:tc>
                <a:tc>
                  <a:txBody>
                    <a:bodyPr/>
                    <a:lstStyle/>
                    <a:p>
                      <a:r>
                        <a:rPr lang="en-US" dirty="0" smtClean="0"/>
                        <a:t>Fairies</a:t>
                      </a:r>
                      <a:endParaRPr lang="en-US" dirty="0"/>
                    </a:p>
                  </a:txBody>
                  <a:tcPr/>
                </a:tc>
                <a:tc>
                  <a:txBody>
                    <a:bodyPr/>
                    <a:lstStyle/>
                    <a:p>
                      <a:r>
                        <a:rPr lang="en-US" dirty="0" smtClean="0"/>
                        <a:t>Traits</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465754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vs. Greek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5472163"/>
              </p:ext>
            </p:extLst>
          </p:nvPr>
        </p:nvGraphicFramePr>
        <p:xfrm>
          <a:off x="1371600" y="2348880"/>
          <a:ext cx="6400800" cy="3479800"/>
        </p:xfrm>
        <a:graphic>
          <a:graphicData uri="http://schemas.openxmlformats.org/drawingml/2006/table">
            <a:tbl>
              <a:tblPr firstRow="1" bandRow="1">
                <a:tableStyleId>{5C22544A-7EE6-4342-B048-85BDC9FD1C3A}</a:tableStyleId>
              </a:tblPr>
              <a:tblGrid>
                <a:gridCol w="3200400"/>
                <a:gridCol w="3200400"/>
              </a:tblGrid>
              <a:tr h="370840">
                <a:tc>
                  <a:txBody>
                    <a:bodyPr/>
                    <a:lstStyle/>
                    <a:p>
                      <a:r>
                        <a:rPr lang="en-US" dirty="0" smtClean="0"/>
                        <a:t>English Influence</a:t>
                      </a:r>
                      <a:endParaRPr lang="en-US" dirty="0"/>
                    </a:p>
                  </a:txBody>
                  <a:tcPr/>
                </a:tc>
                <a:tc>
                  <a:txBody>
                    <a:bodyPr/>
                    <a:lstStyle/>
                    <a:p>
                      <a:r>
                        <a:rPr lang="en-US" dirty="0" smtClean="0"/>
                        <a:t>Greek Influence</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939091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899592" y="2438400"/>
            <a:ext cx="7200800" cy="3048001"/>
          </a:xfrm>
        </p:spPr>
        <p:txBody>
          <a:bodyPr>
            <a:noAutofit/>
          </a:bodyPr>
          <a:lstStyle/>
          <a:p>
            <a:r>
              <a:rPr lang="en-US" sz="2400" dirty="0" smtClean="0"/>
              <a:t>Monologue: </a:t>
            </a:r>
            <a:r>
              <a:rPr lang="en-US" sz="2400" dirty="0"/>
              <a:t>a long speech by one actor in a play or movie, or as part of a theatrical or broadcast </a:t>
            </a:r>
            <a:r>
              <a:rPr lang="en-US" sz="2400" dirty="0" smtClean="0"/>
              <a:t>program</a:t>
            </a:r>
          </a:p>
          <a:p>
            <a:r>
              <a:rPr lang="en-US" sz="2400" dirty="0" smtClean="0"/>
              <a:t>Soliloquy: </a:t>
            </a:r>
            <a:r>
              <a:rPr lang="en-US" sz="2400" dirty="0"/>
              <a:t>an act of speaking one's thoughts aloud when by oneself or regardless of any hearers, especially by a character in a play.</a:t>
            </a:r>
            <a:endParaRPr lang="en-US" sz="2400" dirty="0" smtClean="0"/>
          </a:p>
        </p:txBody>
      </p:sp>
    </p:spTree>
    <p:extLst>
      <p:ext uri="{BB962C8B-B14F-4D97-AF65-F5344CB8AC3E}">
        <p14:creationId xmlns:p14="http://schemas.microsoft.com/office/powerpoint/2010/main" val="203120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One, Scene One</a:t>
            </a:r>
            <a:endParaRPr lang="en-US" dirty="0"/>
          </a:p>
        </p:txBody>
      </p:sp>
      <p:sp>
        <p:nvSpPr>
          <p:cNvPr id="3" name="Content Placeholder 2"/>
          <p:cNvSpPr>
            <a:spLocks noGrp="1"/>
          </p:cNvSpPr>
          <p:nvPr>
            <p:ph idx="1"/>
          </p:nvPr>
        </p:nvSpPr>
        <p:spPr>
          <a:xfrm>
            <a:off x="755576" y="2132856"/>
            <a:ext cx="7560840" cy="3744416"/>
          </a:xfrm>
        </p:spPr>
        <p:txBody>
          <a:bodyPr>
            <a:normAutofit fontScale="92500"/>
          </a:bodyPr>
          <a:lstStyle/>
          <a:p>
            <a:r>
              <a:rPr lang="en-US" sz="2400" dirty="0" smtClean="0"/>
              <a:t>Written in blank verse (iambic pentameter)</a:t>
            </a:r>
          </a:p>
          <a:p>
            <a:r>
              <a:rPr lang="en-US" sz="2400" dirty="0" smtClean="0"/>
              <a:t>Theseus and Hippolyta mention that the wedding is in four (4) days. Keep this in mind for after when the four lovers are found.</a:t>
            </a:r>
          </a:p>
          <a:p>
            <a:r>
              <a:rPr lang="en-US" sz="2400" dirty="0" smtClean="0"/>
              <a:t>Within the first scene, the moon is used by several characters to symbolize something. For each character, determine what the moon symbolizes for them.</a:t>
            </a:r>
          </a:p>
          <a:p>
            <a:endParaRPr lang="en-US" dirty="0"/>
          </a:p>
        </p:txBody>
      </p:sp>
    </p:spTree>
    <p:extLst>
      <p:ext uri="{BB962C8B-B14F-4D97-AF65-F5344CB8AC3E}">
        <p14:creationId xmlns:p14="http://schemas.microsoft.com/office/powerpoint/2010/main" val="3823176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295400"/>
            <a:ext cx="6984776" cy="685800"/>
          </a:xfrm>
        </p:spPr>
        <p:txBody>
          <a:bodyPr>
            <a:noAutofit/>
          </a:bodyPr>
          <a:lstStyle/>
          <a:p>
            <a:r>
              <a:rPr lang="en-US" sz="2800" dirty="0" smtClean="0"/>
              <a:t>Important Things to Think About in this Scene</a:t>
            </a:r>
            <a:endParaRPr lang="en-US" sz="2800" dirty="0"/>
          </a:p>
        </p:txBody>
      </p:sp>
      <p:sp>
        <p:nvSpPr>
          <p:cNvPr id="3" name="Content Placeholder 2"/>
          <p:cNvSpPr>
            <a:spLocks noGrp="1"/>
          </p:cNvSpPr>
          <p:nvPr>
            <p:ph idx="1"/>
          </p:nvPr>
        </p:nvSpPr>
        <p:spPr>
          <a:xfrm>
            <a:off x="755576" y="2132856"/>
            <a:ext cx="7416824" cy="3888432"/>
          </a:xfrm>
        </p:spPr>
        <p:txBody>
          <a:bodyPr>
            <a:normAutofit/>
          </a:bodyPr>
          <a:lstStyle/>
          <a:p>
            <a:r>
              <a:rPr lang="en-US" dirty="0" err="1" smtClean="0"/>
              <a:t>Egeus</a:t>
            </a:r>
            <a:r>
              <a:rPr lang="en-US" dirty="0" smtClean="0"/>
              <a:t> wants Hermia to marry Demetrius but as </a:t>
            </a:r>
            <a:r>
              <a:rPr lang="en-US" dirty="0" err="1" smtClean="0"/>
              <a:t>Lysnader</a:t>
            </a:r>
            <a:r>
              <a:rPr lang="en-US" dirty="0" smtClean="0"/>
              <a:t> points out they are equally rich and handsome. Why does </a:t>
            </a:r>
            <a:r>
              <a:rPr lang="en-US" dirty="0" err="1" smtClean="0"/>
              <a:t>Egeus</a:t>
            </a:r>
            <a:r>
              <a:rPr lang="en-US" dirty="0" smtClean="0"/>
              <a:t> want Hermia to marry his choice?</a:t>
            </a:r>
          </a:p>
          <a:p>
            <a:r>
              <a:rPr lang="en-US" dirty="0" smtClean="0"/>
              <a:t>What do you think of Theseus’s ultimatum/third option?</a:t>
            </a:r>
          </a:p>
          <a:p>
            <a:r>
              <a:rPr lang="en-US" dirty="0" smtClean="0"/>
              <a:t>Why does  Hermia and Lysander’s speaking pattern change from blank verse to rhyming couples on page 21? Why did Shakespeare choose to do this?</a:t>
            </a:r>
          </a:p>
          <a:p>
            <a:r>
              <a:rPr lang="en-US" dirty="0" smtClean="0"/>
              <a:t>Hermia is taking all the risk in this plan. Is this fair for Lysander to do this to her?</a:t>
            </a:r>
            <a:endParaRPr lang="en-US" dirty="0"/>
          </a:p>
        </p:txBody>
      </p:sp>
    </p:spTree>
    <p:extLst>
      <p:ext uri="{BB962C8B-B14F-4D97-AF65-F5344CB8AC3E}">
        <p14:creationId xmlns:p14="http://schemas.microsoft.com/office/powerpoint/2010/main" val="3092204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to Know</a:t>
            </a:r>
            <a:endParaRPr lang="en-US" dirty="0"/>
          </a:p>
        </p:txBody>
      </p:sp>
      <p:sp>
        <p:nvSpPr>
          <p:cNvPr id="3" name="Content Placeholder 2"/>
          <p:cNvSpPr>
            <a:spLocks noGrp="1"/>
          </p:cNvSpPr>
          <p:nvPr>
            <p:ph idx="1"/>
          </p:nvPr>
        </p:nvSpPr>
        <p:spPr>
          <a:xfrm>
            <a:off x="755576" y="2438400"/>
            <a:ext cx="7344816" cy="3048001"/>
          </a:xfrm>
        </p:spPr>
        <p:txBody>
          <a:bodyPr>
            <a:normAutofit/>
          </a:bodyPr>
          <a:lstStyle/>
          <a:p>
            <a:r>
              <a:rPr lang="en-US" sz="2400" dirty="0" smtClean="0"/>
              <a:t>“Things base and vile, holding no quantity,/Love can transpose to form and dignity” (1. 1. 235-236)</a:t>
            </a:r>
          </a:p>
          <a:p>
            <a:endParaRPr lang="en-US" sz="2400" dirty="0"/>
          </a:p>
          <a:p>
            <a:pPr lvl="1"/>
            <a:r>
              <a:rPr lang="en-US" sz="2400" dirty="0" smtClean="0"/>
              <a:t>What does the above quote mean to the plot of this play? How does this foreshadow what is to come?</a:t>
            </a:r>
            <a:endParaRPr lang="en-US" sz="2400" dirty="0"/>
          </a:p>
        </p:txBody>
      </p:sp>
    </p:spTree>
    <p:extLst>
      <p:ext uri="{BB962C8B-B14F-4D97-AF65-F5344CB8AC3E}">
        <p14:creationId xmlns:p14="http://schemas.microsoft.com/office/powerpoint/2010/main" val="917580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295400"/>
            <a:ext cx="7200800" cy="765448"/>
          </a:xfrm>
        </p:spPr>
        <p:txBody>
          <a:bodyPr>
            <a:normAutofit fontScale="90000"/>
          </a:bodyPr>
          <a:lstStyle/>
          <a:p>
            <a:r>
              <a:rPr lang="en-US" dirty="0" smtClean="0"/>
              <a:t>Literary Devices in this Scene</a:t>
            </a:r>
            <a:endParaRPr lang="en-US" dirty="0"/>
          </a:p>
        </p:txBody>
      </p:sp>
      <p:sp>
        <p:nvSpPr>
          <p:cNvPr id="3" name="Content Placeholder 2"/>
          <p:cNvSpPr>
            <a:spLocks noGrp="1"/>
          </p:cNvSpPr>
          <p:nvPr>
            <p:ph idx="1"/>
          </p:nvPr>
        </p:nvSpPr>
        <p:spPr>
          <a:xfrm>
            <a:off x="1371600" y="2438400"/>
            <a:ext cx="6400800" cy="3582888"/>
          </a:xfrm>
        </p:spPr>
        <p:txBody>
          <a:bodyPr>
            <a:normAutofit/>
          </a:bodyPr>
          <a:lstStyle/>
          <a:p>
            <a:pPr algn="ctr"/>
            <a:r>
              <a:rPr lang="en-US" sz="2400" dirty="0" smtClean="0"/>
              <a:t>Simile</a:t>
            </a:r>
          </a:p>
          <a:p>
            <a:pPr algn="ctr"/>
            <a:r>
              <a:rPr lang="en-US" sz="2400" dirty="0" smtClean="0"/>
              <a:t>Allusion</a:t>
            </a:r>
          </a:p>
          <a:p>
            <a:pPr algn="ctr"/>
            <a:r>
              <a:rPr lang="en-US" sz="2400" dirty="0" smtClean="0"/>
              <a:t>Personification</a:t>
            </a:r>
          </a:p>
          <a:p>
            <a:pPr algn="ctr"/>
            <a:r>
              <a:rPr lang="en-US" sz="2400" dirty="0" smtClean="0"/>
              <a:t>Alliteration</a:t>
            </a:r>
          </a:p>
          <a:p>
            <a:pPr algn="ctr"/>
            <a:r>
              <a:rPr lang="en-US" sz="2400" dirty="0" smtClean="0"/>
              <a:t>Metaphor</a:t>
            </a:r>
          </a:p>
          <a:p>
            <a:pPr algn="ctr"/>
            <a:endParaRPr lang="en-US" dirty="0"/>
          </a:p>
        </p:txBody>
      </p:sp>
    </p:spTree>
    <p:extLst>
      <p:ext uri="{BB962C8B-B14F-4D97-AF65-F5344CB8AC3E}">
        <p14:creationId xmlns:p14="http://schemas.microsoft.com/office/powerpoint/2010/main" val="925505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 is Shakespeare?</a:t>
            </a:r>
            <a:endParaRPr lang="en-CA" dirty="0"/>
          </a:p>
        </p:txBody>
      </p:sp>
      <p:sp>
        <p:nvSpPr>
          <p:cNvPr id="3" name="Content Placeholder 2"/>
          <p:cNvSpPr>
            <a:spLocks noGrp="1"/>
          </p:cNvSpPr>
          <p:nvPr>
            <p:ph idx="1"/>
          </p:nvPr>
        </p:nvSpPr>
        <p:spPr>
          <a:xfrm>
            <a:off x="971600" y="2438400"/>
            <a:ext cx="7200800" cy="3294856"/>
          </a:xfrm>
        </p:spPr>
        <p:txBody>
          <a:bodyPr>
            <a:normAutofit fontScale="92500"/>
          </a:bodyPr>
          <a:lstStyle/>
          <a:p>
            <a:r>
              <a:rPr lang="en-CA" sz="2300" dirty="0"/>
              <a:t>William Shakespeare (1564-1616</a:t>
            </a:r>
            <a:r>
              <a:rPr lang="en-CA" sz="2300" dirty="0" smtClean="0"/>
              <a:t>) was an </a:t>
            </a:r>
            <a:r>
              <a:rPr lang="en-CA" sz="2300" dirty="0"/>
              <a:t>English poet and playwright – </a:t>
            </a:r>
            <a:r>
              <a:rPr lang="en-CA" sz="2300" dirty="0" smtClean="0"/>
              <a:t>Shakespeare </a:t>
            </a:r>
            <a:r>
              <a:rPr lang="en-CA" sz="2300" dirty="0"/>
              <a:t>is widely considered to be  the greatest writer in the English language. He wrote 38 plays and 154 sonnets</a:t>
            </a:r>
            <a:r>
              <a:rPr lang="en-CA" sz="2300" dirty="0" smtClean="0"/>
              <a:t>.</a:t>
            </a:r>
          </a:p>
          <a:p>
            <a:r>
              <a:rPr lang="en-CA" sz="2300" dirty="0" smtClean="0"/>
              <a:t>His writing style used elevated language that was not spoken in Elizabethan times. It was meant for pure entertainment purposes.</a:t>
            </a:r>
            <a:endParaRPr lang="en-CA" sz="2300" dirty="0"/>
          </a:p>
          <a:p>
            <a:endParaRPr lang="en-CA" dirty="0"/>
          </a:p>
        </p:txBody>
      </p:sp>
    </p:spTree>
    <p:extLst>
      <p:ext uri="{BB962C8B-B14F-4D97-AF65-F5344CB8AC3E}">
        <p14:creationId xmlns:p14="http://schemas.microsoft.com/office/powerpoint/2010/main" val="4129363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One, Scene Two</a:t>
            </a:r>
            <a:endParaRPr lang="en-US" dirty="0"/>
          </a:p>
        </p:txBody>
      </p:sp>
      <p:sp>
        <p:nvSpPr>
          <p:cNvPr id="3" name="Content Placeholder 2"/>
          <p:cNvSpPr>
            <a:spLocks noGrp="1"/>
          </p:cNvSpPr>
          <p:nvPr>
            <p:ph idx="1"/>
          </p:nvPr>
        </p:nvSpPr>
        <p:spPr>
          <a:xfrm>
            <a:off x="827584" y="2132856"/>
            <a:ext cx="7200800" cy="3816424"/>
          </a:xfrm>
        </p:spPr>
        <p:txBody>
          <a:bodyPr>
            <a:normAutofit/>
          </a:bodyPr>
          <a:lstStyle/>
          <a:p>
            <a:r>
              <a:rPr lang="en-US" sz="2000" dirty="0" smtClean="0"/>
              <a:t>Who stands out as the leader?</a:t>
            </a:r>
          </a:p>
          <a:p>
            <a:r>
              <a:rPr lang="en-US" sz="2000" dirty="0" smtClean="0"/>
              <a:t>How does Quince handle Bottom?</a:t>
            </a:r>
          </a:p>
          <a:p>
            <a:r>
              <a:rPr lang="en-US" sz="2000" dirty="0" smtClean="0"/>
              <a:t>What form of speaking do the </a:t>
            </a:r>
            <a:r>
              <a:rPr lang="en-US" sz="2000" dirty="0" err="1" smtClean="0"/>
              <a:t>trademen</a:t>
            </a:r>
            <a:r>
              <a:rPr lang="en-US" sz="2000" dirty="0" smtClean="0"/>
              <a:t> speak in? Why?</a:t>
            </a:r>
          </a:p>
          <a:p>
            <a:r>
              <a:rPr lang="en-US" sz="2000" dirty="0" smtClean="0"/>
              <a:t>Why is it important that this group also practice in the woods?</a:t>
            </a:r>
          </a:p>
          <a:p>
            <a:r>
              <a:rPr lang="en-US" sz="2000" dirty="0" smtClean="0"/>
              <a:t>Some of the trades of the men no longer exist in today’s society. If you were to update this play for production what jobs would you give the characters based on what we know of them so far?</a:t>
            </a:r>
          </a:p>
          <a:p>
            <a:endParaRPr lang="en-US" dirty="0" smtClean="0"/>
          </a:p>
          <a:p>
            <a:endParaRPr lang="en-US" dirty="0"/>
          </a:p>
        </p:txBody>
      </p:sp>
    </p:spTree>
    <p:extLst>
      <p:ext uri="{BB962C8B-B14F-4D97-AF65-F5344CB8AC3E}">
        <p14:creationId xmlns:p14="http://schemas.microsoft.com/office/powerpoint/2010/main" val="3297437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Devices</a:t>
            </a:r>
            <a:endParaRPr lang="en-US" dirty="0"/>
          </a:p>
        </p:txBody>
      </p:sp>
      <p:sp>
        <p:nvSpPr>
          <p:cNvPr id="3" name="Content Placeholder 2"/>
          <p:cNvSpPr>
            <a:spLocks noGrp="1"/>
          </p:cNvSpPr>
          <p:nvPr>
            <p:ph idx="1"/>
          </p:nvPr>
        </p:nvSpPr>
        <p:spPr>
          <a:xfrm>
            <a:off x="1371600" y="2438400"/>
            <a:ext cx="6400800" cy="3438872"/>
          </a:xfrm>
        </p:spPr>
        <p:txBody>
          <a:bodyPr>
            <a:noAutofit/>
          </a:bodyPr>
          <a:lstStyle/>
          <a:p>
            <a:pPr algn="ctr"/>
            <a:r>
              <a:rPr lang="en-US" sz="2400" dirty="0" smtClean="0"/>
              <a:t>Juxtaposition</a:t>
            </a:r>
          </a:p>
          <a:p>
            <a:pPr algn="ctr"/>
            <a:r>
              <a:rPr lang="en-US" sz="2400" dirty="0" smtClean="0"/>
              <a:t>Simile</a:t>
            </a:r>
          </a:p>
          <a:p>
            <a:pPr algn="ctr"/>
            <a:r>
              <a:rPr lang="en-US" sz="2400" dirty="0" smtClean="0"/>
              <a:t>Metaphor</a:t>
            </a:r>
          </a:p>
          <a:p>
            <a:pPr algn="ctr"/>
            <a:r>
              <a:rPr lang="en-US" sz="2400" dirty="0" smtClean="0"/>
              <a:t>Symbolism of moon</a:t>
            </a:r>
          </a:p>
          <a:p>
            <a:pPr algn="ctr"/>
            <a:r>
              <a:rPr lang="en-US" sz="2400" dirty="0" smtClean="0"/>
              <a:t>Allusion</a:t>
            </a:r>
            <a:endParaRPr lang="en-US" sz="2400" dirty="0"/>
          </a:p>
        </p:txBody>
      </p:sp>
    </p:spTree>
    <p:extLst>
      <p:ext uri="{BB962C8B-B14F-4D97-AF65-F5344CB8AC3E}">
        <p14:creationId xmlns:p14="http://schemas.microsoft.com/office/powerpoint/2010/main" val="4070294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Two, Scene One</a:t>
            </a:r>
            <a:endParaRPr lang="en-US" dirty="0"/>
          </a:p>
        </p:txBody>
      </p:sp>
      <p:sp>
        <p:nvSpPr>
          <p:cNvPr id="3" name="Content Placeholder 2"/>
          <p:cNvSpPr>
            <a:spLocks noGrp="1"/>
          </p:cNvSpPr>
          <p:nvPr>
            <p:ph idx="1"/>
          </p:nvPr>
        </p:nvSpPr>
        <p:spPr>
          <a:xfrm>
            <a:off x="827584" y="2132856"/>
            <a:ext cx="7488832" cy="3816424"/>
          </a:xfrm>
        </p:spPr>
        <p:txBody>
          <a:bodyPr>
            <a:normAutofit lnSpcReduction="10000"/>
          </a:bodyPr>
          <a:lstStyle/>
          <a:p>
            <a:r>
              <a:rPr lang="en-US" sz="2200" dirty="0" smtClean="0"/>
              <a:t>After reading this scene, determine whether the fairies are benevolent, evil, or a mixture of both.</a:t>
            </a:r>
          </a:p>
          <a:p>
            <a:r>
              <a:rPr lang="en-US" sz="2200" dirty="0" smtClean="0"/>
              <a:t>What is the main barrier to love in Oberon and </a:t>
            </a:r>
            <a:r>
              <a:rPr lang="en-US" sz="2200" dirty="0" err="1" smtClean="0"/>
              <a:t>Titania’s</a:t>
            </a:r>
            <a:r>
              <a:rPr lang="en-US" sz="2200" dirty="0" smtClean="0"/>
              <a:t> case?</a:t>
            </a:r>
          </a:p>
          <a:p>
            <a:r>
              <a:rPr lang="en-US" sz="2200" dirty="0" smtClean="0"/>
              <a:t>Why does Oberon really want the changeling boy?</a:t>
            </a:r>
          </a:p>
          <a:p>
            <a:r>
              <a:rPr lang="en-US" sz="2200" dirty="0" smtClean="0"/>
              <a:t>Compare Theseus to Oberon and Hippolyta to </a:t>
            </a:r>
            <a:r>
              <a:rPr lang="en-US" sz="2200" dirty="0" err="1" smtClean="0"/>
              <a:t>Titania</a:t>
            </a:r>
            <a:r>
              <a:rPr lang="en-US" sz="2200" dirty="0" smtClean="0"/>
              <a:t>.</a:t>
            </a:r>
          </a:p>
          <a:p>
            <a:r>
              <a:rPr lang="en-US" sz="2200" dirty="0" smtClean="0"/>
              <a:t>Is Oberon’s plan for revenge justified? What does this say about him as a character and as a husband?</a:t>
            </a:r>
          </a:p>
          <a:p>
            <a:endParaRPr lang="en-US" dirty="0"/>
          </a:p>
        </p:txBody>
      </p:sp>
    </p:spTree>
    <p:extLst>
      <p:ext uri="{BB962C8B-B14F-4D97-AF65-F5344CB8AC3E}">
        <p14:creationId xmlns:p14="http://schemas.microsoft.com/office/powerpoint/2010/main" val="1491256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 Two, Scene One (continued)</a:t>
            </a:r>
            <a:endParaRPr lang="en-US" dirty="0"/>
          </a:p>
        </p:txBody>
      </p:sp>
      <p:sp>
        <p:nvSpPr>
          <p:cNvPr id="3" name="Content Placeholder 2"/>
          <p:cNvSpPr>
            <a:spLocks noGrp="1"/>
          </p:cNvSpPr>
          <p:nvPr>
            <p:ph idx="1"/>
          </p:nvPr>
        </p:nvSpPr>
        <p:spPr>
          <a:xfrm>
            <a:off x="683568" y="1998653"/>
            <a:ext cx="7704856" cy="3888432"/>
          </a:xfrm>
        </p:spPr>
        <p:txBody>
          <a:bodyPr>
            <a:noAutofit/>
          </a:bodyPr>
          <a:lstStyle/>
          <a:p>
            <a:r>
              <a:rPr lang="en-US" sz="2200" dirty="0" smtClean="0"/>
              <a:t>Demetrius verbally abuses Helena and threatens her with a vile act if she does not leave him alone. What does this say about them?</a:t>
            </a:r>
          </a:p>
          <a:p>
            <a:r>
              <a:rPr lang="en-US" sz="2200" dirty="0" smtClean="0"/>
              <a:t>If you were directing this play, how would you indicate to the audience that Oberon is invisible in the later part of the scene?</a:t>
            </a:r>
          </a:p>
          <a:p>
            <a:r>
              <a:rPr lang="en-US" sz="2200" dirty="0" smtClean="0"/>
              <a:t>Why does Oberon decide to help Helena?</a:t>
            </a:r>
          </a:p>
          <a:p>
            <a:r>
              <a:rPr lang="en-US" sz="2200" dirty="0" smtClean="0"/>
              <a:t>The last two lines of the scene are a rhyming couplet. What does this say about Oberon and Puck’s relationship?</a:t>
            </a:r>
            <a:endParaRPr lang="en-US" sz="2200" dirty="0"/>
          </a:p>
        </p:txBody>
      </p:sp>
    </p:spTree>
    <p:extLst>
      <p:ext uri="{BB962C8B-B14F-4D97-AF65-F5344CB8AC3E}">
        <p14:creationId xmlns:p14="http://schemas.microsoft.com/office/powerpoint/2010/main" val="2190881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to Know</a:t>
            </a:r>
            <a:endParaRPr lang="en-US" dirty="0"/>
          </a:p>
        </p:txBody>
      </p:sp>
      <p:sp>
        <p:nvSpPr>
          <p:cNvPr id="3" name="Content Placeholder 2"/>
          <p:cNvSpPr>
            <a:spLocks noGrp="1"/>
          </p:cNvSpPr>
          <p:nvPr>
            <p:ph idx="1"/>
          </p:nvPr>
        </p:nvSpPr>
        <p:spPr>
          <a:xfrm>
            <a:off x="827584" y="2438400"/>
            <a:ext cx="7272808" cy="3294856"/>
          </a:xfrm>
        </p:spPr>
        <p:txBody>
          <a:bodyPr>
            <a:normAutofit/>
          </a:bodyPr>
          <a:lstStyle/>
          <a:p>
            <a:r>
              <a:rPr lang="en-US" sz="2400" dirty="0" smtClean="0"/>
              <a:t>“And ere I take this charm from off her sight,/As I can take it with another herb,/I’ll make her render up her page to me.” (2.1.187-189)</a:t>
            </a:r>
          </a:p>
          <a:p>
            <a:pPr indent="0">
              <a:buNone/>
            </a:pPr>
            <a:endParaRPr lang="en-US" sz="2400" dirty="0" smtClean="0"/>
          </a:p>
          <a:p>
            <a:pPr lvl="1"/>
            <a:r>
              <a:rPr lang="en-US" sz="2400" dirty="0" smtClean="0"/>
              <a:t>Do you think that Oberon will get what he desires from </a:t>
            </a:r>
            <a:r>
              <a:rPr lang="en-US" sz="2400" dirty="0" err="1" smtClean="0"/>
              <a:t>Titania</a:t>
            </a:r>
            <a:r>
              <a:rPr lang="en-US" sz="2400" dirty="0" smtClean="0"/>
              <a:t>? </a:t>
            </a:r>
            <a:endParaRPr lang="en-US" sz="2400" dirty="0"/>
          </a:p>
        </p:txBody>
      </p:sp>
    </p:spTree>
    <p:extLst>
      <p:ext uri="{BB962C8B-B14F-4D97-AF65-F5344CB8AC3E}">
        <p14:creationId xmlns:p14="http://schemas.microsoft.com/office/powerpoint/2010/main" val="1427328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Devices</a:t>
            </a:r>
            <a:endParaRPr lang="en-US" dirty="0"/>
          </a:p>
        </p:txBody>
      </p:sp>
      <p:sp>
        <p:nvSpPr>
          <p:cNvPr id="3" name="Content Placeholder 2"/>
          <p:cNvSpPr>
            <a:spLocks noGrp="1"/>
          </p:cNvSpPr>
          <p:nvPr>
            <p:ph idx="1"/>
          </p:nvPr>
        </p:nvSpPr>
        <p:spPr>
          <a:xfrm>
            <a:off x="827584" y="2204864"/>
            <a:ext cx="7488832" cy="3816424"/>
          </a:xfrm>
        </p:spPr>
        <p:txBody>
          <a:bodyPr>
            <a:normAutofit/>
          </a:bodyPr>
          <a:lstStyle/>
          <a:p>
            <a:pPr algn="ctr"/>
            <a:r>
              <a:rPr lang="en-US" sz="2000" dirty="0" smtClean="0"/>
              <a:t>Alliteration</a:t>
            </a:r>
          </a:p>
          <a:p>
            <a:pPr algn="ctr"/>
            <a:r>
              <a:rPr lang="en-US" sz="2000" dirty="0" smtClean="0"/>
              <a:t>Personification</a:t>
            </a:r>
          </a:p>
          <a:p>
            <a:pPr algn="ctr"/>
            <a:r>
              <a:rPr lang="en-US" sz="2000" dirty="0" smtClean="0"/>
              <a:t>Allusion</a:t>
            </a:r>
          </a:p>
          <a:p>
            <a:pPr algn="ctr"/>
            <a:r>
              <a:rPr lang="en-US" sz="2000" dirty="0" smtClean="0"/>
              <a:t>Pun</a:t>
            </a:r>
          </a:p>
          <a:p>
            <a:pPr algn="ctr"/>
            <a:r>
              <a:rPr lang="en-US" sz="2000" dirty="0" smtClean="0"/>
              <a:t>Simile</a:t>
            </a:r>
          </a:p>
          <a:p>
            <a:pPr algn="ctr"/>
            <a:r>
              <a:rPr lang="en-US" sz="2000" dirty="0" smtClean="0"/>
              <a:t>Metaphor</a:t>
            </a:r>
          </a:p>
          <a:p>
            <a:pPr algn="ctr"/>
            <a:r>
              <a:rPr lang="en-US" sz="2000" dirty="0" smtClean="0"/>
              <a:t>Foreshadow</a:t>
            </a:r>
            <a:endParaRPr lang="en-US" sz="2000" dirty="0"/>
          </a:p>
        </p:txBody>
      </p:sp>
    </p:spTree>
    <p:extLst>
      <p:ext uri="{BB962C8B-B14F-4D97-AF65-F5344CB8AC3E}">
        <p14:creationId xmlns:p14="http://schemas.microsoft.com/office/powerpoint/2010/main" val="570288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Irony</a:t>
            </a:r>
            <a:endParaRPr lang="en-US" dirty="0"/>
          </a:p>
        </p:txBody>
      </p:sp>
      <p:sp>
        <p:nvSpPr>
          <p:cNvPr id="3" name="Content Placeholder 2"/>
          <p:cNvSpPr>
            <a:spLocks noGrp="1"/>
          </p:cNvSpPr>
          <p:nvPr>
            <p:ph idx="1"/>
          </p:nvPr>
        </p:nvSpPr>
        <p:spPr>
          <a:xfrm>
            <a:off x="755576" y="2060848"/>
            <a:ext cx="7560840" cy="3816424"/>
          </a:xfrm>
        </p:spPr>
        <p:txBody>
          <a:bodyPr>
            <a:noAutofit/>
          </a:bodyPr>
          <a:lstStyle/>
          <a:p>
            <a:r>
              <a:rPr lang="en-US" sz="2200" dirty="0" smtClean="0"/>
              <a:t>Verbal irony – when a character says something puts means something else.</a:t>
            </a:r>
          </a:p>
          <a:p>
            <a:r>
              <a:rPr lang="en-US" sz="2200" dirty="0" smtClean="0"/>
              <a:t>Situational irony – when something happens that is the opposite or different than what is expected to occur based on previous events.</a:t>
            </a:r>
          </a:p>
          <a:p>
            <a:r>
              <a:rPr lang="en-US" sz="2200" dirty="0" smtClean="0"/>
              <a:t>Dramatic irony – when the audience knows something that the characters do not.</a:t>
            </a:r>
            <a:endParaRPr lang="en-US" sz="2200" dirty="0"/>
          </a:p>
        </p:txBody>
      </p:sp>
    </p:spTree>
    <p:extLst>
      <p:ext uri="{BB962C8B-B14F-4D97-AF65-F5344CB8AC3E}">
        <p14:creationId xmlns:p14="http://schemas.microsoft.com/office/powerpoint/2010/main" val="2095981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Two, Scene Two</a:t>
            </a:r>
            <a:endParaRPr lang="en-US" dirty="0"/>
          </a:p>
        </p:txBody>
      </p:sp>
      <p:sp>
        <p:nvSpPr>
          <p:cNvPr id="3" name="Content Placeholder 2"/>
          <p:cNvSpPr>
            <a:spLocks noGrp="1"/>
          </p:cNvSpPr>
          <p:nvPr>
            <p:ph idx="1"/>
          </p:nvPr>
        </p:nvSpPr>
        <p:spPr>
          <a:xfrm>
            <a:off x="827584" y="2438400"/>
            <a:ext cx="7344816" cy="3048001"/>
          </a:xfrm>
        </p:spPr>
        <p:txBody>
          <a:bodyPr>
            <a:normAutofit lnSpcReduction="10000"/>
          </a:bodyPr>
          <a:lstStyle/>
          <a:p>
            <a:r>
              <a:rPr lang="en-US" dirty="0" smtClean="0"/>
              <a:t>Why is it important to the play that Hermia and Lysander not sleep near each other?</a:t>
            </a:r>
          </a:p>
          <a:p>
            <a:r>
              <a:rPr lang="en-US" dirty="0" smtClean="0"/>
              <a:t>How can all the characters in this seen not “see” each other before they all fall asleep? </a:t>
            </a:r>
          </a:p>
          <a:p>
            <a:r>
              <a:rPr lang="en-US" dirty="0" smtClean="0"/>
              <a:t>How does Helena react to Lysander once he awakens?</a:t>
            </a:r>
          </a:p>
          <a:p>
            <a:r>
              <a:rPr lang="en-US" dirty="0" smtClean="0"/>
              <a:t>How does Hermia’s dream reflect reality?</a:t>
            </a:r>
          </a:p>
          <a:p>
            <a:r>
              <a:rPr lang="en-US" dirty="0" smtClean="0"/>
              <a:t>What types of irony are present in this scene?</a:t>
            </a:r>
            <a:endParaRPr lang="en-US" dirty="0"/>
          </a:p>
        </p:txBody>
      </p:sp>
    </p:spTree>
    <p:extLst>
      <p:ext uri="{BB962C8B-B14F-4D97-AF65-F5344CB8AC3E}">
        <p14:creationId xmlns:p14="http://schemas.microsoft.com/office/powerpoint/2010/main" val="194691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to Know</a:t>
            </a:r>
            <a:endParaRPr lang="en-US" dirty="0"/>
          </a:p>
        </p:txBody>
      </p:sp>
      <p:sp>
        <p:nvSpPr>
          <p:cNvPr id="3" name="Content Placeholder 2"/>
          <p:cNvSpPr>
            <a:spLocks noGrp="1"/>
          </p:cNvSpPr>
          <p:nvPr>
            <p:ph idx="1"/>
          </p:nvPr>
        </p:nvSpPr>
        <p:spPr/>
        <p:txBody>
          <a:bodyPr>
            <a:normAutofit/>
          </a:bodyPr>
          <a:lstStyle/>
          <a:p>
            <a:r>
              <a:rPr lang="en-US" sz="3200" dirty="0" smtClean="0"/>
              <a:t>“Wake when some vile thing is near.” (2.2.33)</a:t>
            </a:r>
          </a:p>
          <a:p>
            <a:pPr lvl="1"/>
            <a:r>
              <a:rPr lang="en-US" sz="3200" dirty="0" smtClean="0"/>
              <a:t>What does this say about Nick Bottom? Vile in what way?</a:t>
            </a:r>
            <a:endParaRPr lang="en-US" sz="3200" dirty="0"/>
          </a:p>
        </p:txBody>
      </p:sp>
    </p:spTree>
    <p:extLst>
      <p:ext uri="{BB962C8B-B14F-4D97-AF65-F5344CB8AC3E}">
        <p14:creationId xmlns:p14="http://schemas.microsoft.com/office/powerpoint/2010/main" val="144851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Devices</a:t>
            </a:r>
            <a:endParaRPr lang="en-US" dirty="0"/>
          </a:p>
        </p:txBody>
      </p:sp>
      <p:sp>
        <p:nvSpPr>
          <p:cNvPr id="3" name="Content Placeholder 2"/>
          <p:cNvSpPr>
            <a:spLocks noGrp="1"/>
          </p:cNvSpPr>
          <p:nvPr>
            <p:ph idx="1"/>
          </p:nvPr>
        </p:nvSpPr>
        <p:spPr/>
        <p:txBody>
          <a:bodyPr>
            <a:normAutofit/>
          </a:bodyPr>
          <a:lstStyle/>
          <a:p>
            <a:pPr indent="0">
              <a:buNone/>
            </a:pPr>
            <a:r>
              <a:rPr lang="en-US" sz="2800" dirty="0" smtClean="0"/>
              <a:t>This scene is a short one, locate two, other than irony, that is in the scene. Write down the line with proper reference and the type of literary device it is.</a:t>
            </a:r>
            <a:endParaRPr lang="en-US" sz="2800" dirty="0"/>
          </a:p>
        </p:txBody>
      </p:sp>
    </p:spTree>
    <p:extLst>
      <p:ext uri="{BB962C8B-B14F-4D97-AF65-F5344CB8AC3E}">
        <p14:creationId xmlns:p14="http://schemas.microsoft.com/office/powerpoint/2010/main" val="4222019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Style Did he uSe?</a:t>
            </a:r>
            <a:endParaRPr lang="en-CA" dirty="0"/>
          </a:p>
        </p:txBody>
      </p:sp>
      <p:sp>
        <p:nvSpPr>
          <p:cNvPr id="3" name="Content Placeholder 2"/>
          <p:cNvSpPr>
            <a:spLocks noGrp="1"/>
          </p:cNvSpPr>
          <p:nvPr>
            <p:ph idx="1"/>
          </p:nvPr>
        </p:nvSpPr>
        <p:spPr>
          <a:xfrm>
            <a:off x="755576" y="2204864"/>
            <a:ext cx="7488832" cy="3744416"/>
          </a:xfrm>
        </p:spPr>
        <p:txBody>
          <a:bodyPr>
            <a:normAutofit fontScale="85000" lnSpcReduction="20000"/>
          </a:bodyPr>
          <a:lstStyle/>
          <a:p>
            <a:r>
              <a:rPr lang="en-CA" sz="2300" dirty="0" smtClean="0"/>
              <a:t>Shakespeare wrote many of his plays in two styles:</a:t>
            </a:r>
          </a:p>
          <a:p>
            <a:pPr lvl="1"/>
            <a:r>
              <a:rPr lang="en-CA" sz="2300" dirty="0" smtClean="0"/>
              <a:t>Blank Verse - </a:t>
            </a:r>
            <a:r>
              <a:rPr lang="en-CA" sz="2300" dirty="0"/>
              <a:t>elevated style (usually of nobkles) of speech containing a rhythm pattern know as iambic pentameter.  This means that most lines contain five feet (pentameter) and each foot contains an unstressed and a stressed syllable (an iamb)  As he wrote a rhythm was playing in his mind with a pattern like this  </a:t>
            </a:r>
          </a:p>
          <a:p>
            <a:pPr indent="0">
              <a:buNone/>
            </a:pPr>
            <a:r>
              <a:rPr lang="en-CA" sz="2300" dirty="0"/>
              <a:t>	da DA da DA da Da da DA da DA  “Now fair Hippolyta, our nuptial hour</a:t>
            </a:r>
            <a:r>
              <a:rPr lang="en-CA" sz="2300" dirty="0" smtClean="0"/>
              <a:t>.”</a:t>
            </a:r>
            <a:endParaRPr lang="en-CA" sz="2300" dirty="0"/>
          </a:p>
          <a:p>
            <a:pPr lvl="1"/>
            <a:r>
              <a:rPr lang="en-CA" sz="2300" dirty="0"/>
              <a:t>Prose: contrasts with blank verse, is generally used in letters and scenes involving servants or the lower classes, or scenes involving madness or scenes of comic relief</a:t>
            </a:r>
          </a:p>
          <a:p>
            <a:pPr lvl="1"/>
            <a:endParaRPr lang="en-CA" dirty="0"/>
          </a:p>
        </p:txBody>
      </p:sp>
    </p:spTree>
    <p:extLst>
      <p:ext uri="{BB962C8B-B14F-4D97-AF65-F5344CB8AC3E}">
        <p14:creationId xmlns:p14="http://schemas.microsoft.com/office/powerpoint/2010/main" val="223016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when …</a:t>
            </a:r>
            <a:endParaRPr lang="en-US" dirty="0"/>
          </a:p>
        </p:txBody>
      </p:sp>
      <p:sp>
        <p:nvSpPr>
          <p:cNvPr id="3" name="Content Placeholder 2"/>
          <p:cNvSpPr>
            <a:spLocks noGrp="1"/>
          </p:cNvSpPr>
          <p:nvPr>
            <p:ph idx="1"/>
          </p:nvPr>
        </p:nvSpPr>
        <p:spPr>
          <a:xfrm>
            <a:off x="755576" y="2132856"/>
            <a:ext cx="7344816" cy="3960440"/>
          </a:xfrm>
        </p:spPr>
        <p:txBody>
          <a:bodyPr>
            <a:normAutofit/>
          </a:bodyPr>
          <a:lstStyle/>
          <a:p>
            <a:r>
              <a:rPr lang="en-US" sz="2000" dirty="0" smtClean="0"/>
              <a:t>“The course of true love never did run smoothly” (1.1.136)</a:t>
            </a:r>
          </a:p>
          <a:p>
            <a:pPr lvl="1"/>
            <a:r>
              <a:rPr lang="en-US" sz="2000" dirty="0" smtClean="0"/>
              <a:t>Lysander said this in the first scene of the play. After reading this scene it turns out that he was right. Even with supernatural help things can go wrong when it comes to human love or infatuation. Why does this particular theme of love persist today?</a:t>
            </a:r>
          </a:p>
          <a:p>
            <a:r>
              <a:rPr lang="en-US" sz="2000" dirty="0" smtClean="0"/>
              <a:t>Now that we have reached the point in the play that love is starting to get mixed up, it is best to create a flow chart of the lovers to keep track of the changing lovers and their heart’s desire.</a:t>
            </a:r>
          </a:p>
        </p:txBody>
      </p:sp>
    </p:spTree>
    <p:extLst>
      <p:ext uri="{BB962C8B-B14F-4D97-AF65-F5344CB8AC3E}">
        <p14:creationId xmlns:p14="http://schemas.microsoft.com/office/powerpoint/2010/main" val="1460395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Three, Scene One</a:t>
            </a:r>
            <a:endParaRPr lang="en-US" dirty="0"/>
          </a:p>
        </p:txBody>
      </p:sp>
      <p:sp>
        <p:nvSpPr>
          <p:cNvPr id="3" name="Content Placeholder 2"/>
          <p:cNvSpPr>
            <a:spLocks noGrp="1"/>
          </p:cNvSpPr>
          <p:nvPr>
            <p:ph idx="1"/>
          </p:nvPr>
        </p:nvSpPr>
        <p:spPr>
          <a:xfrm>
            <a:off x="827584" y="2132856"/>
            <a:ext cx="7416824" cy="3888432"/>
          </a:xfrm>
        </p:spPr>
        <p:txBody>
          <a:bodyPr>
            <a:normAutofit/>
          </a:bodyPr>
          <a:lstStyle/>
          <a:p>
            <a:r>
              <a:rPr lang="en-US" sz="2200" dirty="0" smtClean="0"/>
              <a:t>Comic relief - </a:t>
            </a:r>
            <a:r>
              <a:rPr lang="en-US" sz="2200" dirty="0"/>
              <a:t>comic episodes in a dramatic or literary work that offset more serious sections</a:t>
            </a:r>
            <a:r>
              <a:rPr lang="en-US" sz="2200" dirty="0" smtClean="0"/>
              <a:t>. (Google web definitions). </a:t>
            </a:r>
          </a:p>
          <a:p>
            <a:r>
              <a:rPr lang="en-US" sz="2200" dirty="0" smtClean="0"/>
              <a:t>Shakespeare makes fun of his own profession (acting) in this scene. Why point this out to us and the actors?</a:t>
            </a:r>
          </a:p>
          <a:p>
            <a:r>
              <a:rPr lang="en-US" sz="2200" dirty="0" smtClean="0"/>
              <a:t>Translation – transformation. This is another theme is this play. Who is transformed and who wishes to be transformed into who? Why the offset of this monstrous transformation with the others?</a:t>
            </a:r>
          </a:p>
          <a:p>
            <a:endParaRPr lang="en-US" dirty="0"/>
          </a:p>
        </p:txBody>
      </p:sp>
    </p:spTree>
    <p:extLst>
      <p:ext uri="{BB962C8B-B14F-4D97-AF65-F5344CB8AC3E}">
        <p14:creationId xmlns:p14="http://schemas.microsoft.com/office/powerpoint/2010/main" val="2003683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295400"/>
            <a:ext cx="6984776" cy="685800"/>
          </a:xfrm>
        </p:spPr>
        <p:txBody>
          <a:bodyPr>
            <a:normAutofit fontScale="90000"/>
          </a:bodyPr>
          <a:lstStyle/>
          <a:p>
            <a:r>
              <a:rPr lang="en-US" dirty="0" smtClean="0"/>
              <a:t>Act Three, Scene One (continued)</a:t>
            </a:r>
            <a:endParaRPr lang="en-US" dirty="0"/>
          </a:p>
        </p:txBody>
      </p:sp>
      <p:sp>
        <p:nvSpPr>
          <p:cNvPr id="3" name="Content Placeholder 2"/>
          <p:cNvSpPr>
            <a:spLocks noGrp="1"/>
          </p:cNvSpPr>
          <p:nvPr>
            <p:ph idx="1"/>
          </p:nvPr>
        </p:nvSpPr>
        <p:spPr>
          <a:xfrm>
            <a:off x="755576" y="2438400"/>
            <a:ext cx="7344816" cy="3294856"/>
          </a:xfrm>
        </p:spPr>
        <p:txBody>
          <a:bodyPr>
            <a:normAutofit/>
          </a:bodyPr>
          <a:lstStyle/>
          <a:p>
            <a:r>
              <a:rPr lang="en-US" sz="2400" dirty="0" smtClean="0"/>
              <a:t>Why do you suppose that Bottom pays more attention to the four fairies than </a:t>
            </a:r>
            <a:r>
              <a:rPr lang="en-US" sz="2400" dirty="0" err="1" smtClean="0"/>
              <a:t>Titania</a:t>
            </a:r>
            <a:r>
              <a:rPr lang="en-US" sz="2400" dirty="0" smtClean="0"/>
              <a:t>? How would that make her feel?</a:t>
            </a:r>
          </a:p>
          <a:p>
            <a:r>
              <a:rPr lang="en-US" sz="2400" dirty="0" smtClean="0"/>
              <a:t>Is Bottom still Bottom? He was transformed but is he really different or still the same?</a:t>
            </a:r>
            <a:endParaRPr lang="en-US" sz="2400" dirty="0"/>
          </a:p>
        </p:txBody>
      </p:sp>
    </p:spTree>
    <p:extLst>
      <p:ext uri="{BB962C8B-B14F-4D97-AF65-F5344CB8AC3E}">
        <p14:creationId xmlns:p14="http://schemas.microsoft.com/office/powerpoint/2010/main" val="1109005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to Know</a:t>
            </a:r>
            <a:endParaRPr lang="en-US" dirty="0"/>
          </a:p>
        </p:txBody>
      </p:sp>
      <p:sp>
        <p:nvSpPr>
          <p:cNvPr id="3" name="Content Placeholder 2"/>
          <p:cNvSpPr>
            <a:spLocks noGrp="1"/>
          </p:cNvSpPr>
          <p:nvPr>
            <p:ph idx="1"/>
          </p:nvPr>
        </p:nvSpPr>
        <p:spPr>
          <a:xfrm>
            <a:off x="827584" y="2132856"/>
            <a:ext cx="7416824" cy="3744416"/>
          </a:xfrm>
        </p:spPr>
        <p:txBody>
          <a:bodyPr>
            <a:normAutofit/>
          </a:bodyPr>
          <a:lstStyle/>
          <a:p>
            <a:pPr indent="0">
              <a:buNone/>
            </a:pPr>
            <a:r>
              <a:rPr lang="en-US" sz="2000" dirty="0" smtClean="0"/>
              <a:t>“Tie up my lover’s tongue; bring him silently” (3.1.193)</a:t>
            </a:r>
          </a:p>
          <a:p>
            <a:pPr indent="0">
              <a:buNone/>
            </a:pPr>
            <a:endParaRPr lang="en-US" sz="2000" dirty="0"/>
          </a:p>
          <a:p>
            <a:pPr indent="0">
              <a:buNone/>
            </a:pPr>
            <a:r>
              <a:rPr lang="en-US" sz="2000" dirty="0" err="1" smtClean="0"/>
              <a:t>Titania</a:t>
            </a:r>
            <a:r>
              <a:rPr lang="en-US" sz="2000" dirty="0" smtClean="0"/>
              <a:t> says this words after she has already decided that she is keeping Bottom in the woods. She insists that she change his “mortal grossness” to become more like her. She also tells them to tie his tongue. Is this love or infatuation? What does this say about the enchantment on her? Shouldn’t true love be about acceptance not trying to change the person?</a:t>
            </a:r>
            <a:endParaRPr lang="en-US" sz="2000" dirty="0"/>
          </a:p>
        </p:txBody>
      </p:sp>
    </p:spTree>
    <p:extLst>
      <p:ext uri="{BB962C8B-B14F-4D97-AF65-F5344CB8AC3E}">
        <p14:creationId xmlns:p14="http://schemas.microsoft.com/office/powerpoint/2010/main" val="2267437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7456"/>
          </a:xfrm>
        </p:spPr>
        <p:txBody>
          <a:bodyPr>
            <a:normAutofit fontScale="90000"/>
          </a:bodyPr>
          <a:lstStyle/>
          <a:p>
            <a:r>
              <a:rPr lang="en-US" dirty="0" smtClean="0"/>
              <a:t>Act Three, Scene Two</a:t>
            </a:r>
            <a:br>
              <a:rPr lang="en-US" dirty="0" smtClean="0"/>
            </a:br>
            <a:r>
              <a:rPr lang="en-US" dirty="0" smtClean="0"/>
              <a:t>Total Chaos</a:t>
            </a:r>
            <a:endParaRPr lang="en-US" dirty="0"/>
          </a:p>
        </p:txBody>
      </p:sp>
      <p:sp>
        <p:nvSpPr>
          <p:cNvPr id="3" name="Content Placeholder 2"/>
          <p:cNvSpPr>
            <a:spLocks noGrp="1"/>
          </p:cNvSpPr>
          <p:nvPr>
            <p:ph idx="1"/>
          </p:nvPr>
        </p:nvSpPr>
        <p:spPr>
          <a:xfrm>
            <a:off x="971600" y="2132856"/>
            <a:ext cx="7200800" cy="3353545"/>
          </a:xfrm>
        </p:spPr>
        <p:txBody>
          <a:bodyPr>
            <a:normAutofit/>
          </a:bodyPr>
          <a:lstStyle/>
          <a:p>
            <a:pPr indent="0">
              <a:buNone/>
            </a:pPr>
            <a:r>
              <a:rPr lang="en-US" sz="2400" dirty="0" smtClean="0"/>
              <a:t>This scene requires careful movement and lines by the four lovers plus Oberon and Puck. Everyone ends up with someone or something that they cannot have. Oberon still wants the changeling boy and Puck wants Oberon to be happy. Why does Oberon want to help the lovers?</a:t>
            </a:r>
            <a:endParaRPr lang="en-US" sz="2400" dirty="0"/>
          </a:p>
        </p:txBody>
      </p:sp>
    </p:spTree>
    <p:extLst>
      <p:ext uri="{BB962C8B-B14F-4D97-AF65-F5344CB8AC3E}">
        <p14:creationId xmlns:p14="http://schemas.microsoft.com/office/powerpoint/2010/main" val="3400847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Three, Scene Two</a:t>
            </a:r>
            <a:endParaRPr lang="en-US" dirty="0"/>
          </a:p>
        </p:txBody>
      </p:sp>
      <p:sp>
        <p:nvSpPr>
          <p:cNvPr id="3" name="Content Placeholder 2"/>
          <p:cNvSpPr>
            <a:spLocks noGrp="1"/>
          </p:cNvSpPr>
          <p:nvPr>
            <p:ph idx="1"/>
          </p:nvPr>
        </p:nvSpPr>
        <p:spPr>
          <a:xfrm>
            <a:off x="899592" y="2132856"/>
            <a:ext cx="7344816" cy="3744416"/>
          </a:xfrm>
        </p:spPr>
        <p:txBody>
          <a:bodyPr>
            <a:normAutofit fontScale="92500" lnSpcReduction="10000"/>
          </a:bodyPr>
          <a:lstStyle/>
          <a:p>
            <a:pPr indent="0">
              <a:buNone/>
            </a:pPr>
            <a:r>
              <a:rPr lang="en-US" sz="2000" dirty="0" smtClean="0"/>
              <a:t>How are Puck and Oberon going to fix Puck’s mistake?</a:t>
            </a:r>
          </a:p>
          <a:p>
            <a:pPr indent="0">
              <a:buNone/>
            </a:pPr>
            <a:r>
              <a:rPr lang="en-US" sz="2000" dirty="0" smtClean="0"/>
              <a:t>Why does Helena become angered when Demetrius professes his love for her?</a:t>
            </a:r>
          </a:p>
          <a:p>
            <a:pPr indent="0">
              <a:buNone/>
            </a:pPr>
            <a:r>
              <a:rPr lang="en-US" sz="2000" dirty="0" smtClean="0"/>
              <a:t>What does Hermia accuse Helena of?</a:t>
            </a:r>
          </a:p>
          <a:p>
            <a:pPr indent="0">
              <a:buNone/>
            </a:pPr>
            <a:r>
              <a:rPr lang="en-US" sz="2000" dirty="0" smtClean="0"/>
              <a:t>How close were Hermia and Helena in the past?</a:t>
            </a:r>
          </a:p>
          <a:p>
            <a:pPr indent="0">
              <a:buNone/>
            </a:pPr>
            <a:r>
              <a:rPr lang="en-US" sz="2000" dirty="0" smtClean="0"/>
              <a:t>What are Lysander and Demetrius going off to do?</a:t>
            </a:r>
          </a:p>
          <a:p>
            <a:pPr indent="0">
              <a:buNone/>
            </a:pPr>
            <a:r>
              <a:rPr lang="en-US" sz="2000" dirty="0" smtClean="0"/>
              <a:t>What is Oberon going to do about the two men and </a:t>
            </a:r>
            <a:r>
              <a:rPr lang="en-US" sz="2000" dirty="0" err="1" smtClean="0"/>
              <a:t>Titania</a:t>
            </a:r>
            <a:r>
              <a:rPr lang="en-US" sz="2000" dirty="0" smtClean="0"/>
              <a:t>?</a:t>
            </a:r>
          </a:p>
          <a:p>
            <a:pPr indent="0">
              <a:buNone/>
            </a:pPr>
            <a:r>
              <a:rPr lang="en-US" sz="2000" dirty="0" smtClean="0"/>
              <a:t>What does Puck do? How well does this work?</a:t>
            </a:r>
            <a:endParaRPr lang="en-US" sz="2000" dirty="0"/>
          </a:p>
        </p:txBody>
      </p:sp>
    </p:spTree>
    <p:extLst>
      <p:ext uri="{BB962C8B-B14F-4D97-AF65-F5344CB8AC3E}">
        <p14:creationId xmlns:p14="http://schemas.microsoft.com/office/powerpoint/2010/main" val="3786839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to Know</a:t>
            </a:r>
            <a:endParaRPr lang="en-US" dirty="0"/>
          </a:p>
        </p:txBody>
      </p:sp>
      <p:sp>
        <p:nvSpPr>
          <p:cNvPr id="3" name="Content Placeholder 2"/>
          <p:cNvSpPr>
            <a:spLocks noGrp="1"/>
          </p:cNvSpPr>
          <p:nvPr>
            <p:ph idx="1"/>
          </p:nvPr>
        </p:nvSpPr>
        <p:spPr>
          <a:xfrm>
            <a:off x="755576" y="2204864"/>
            <a:ext cx="7344816" cy="3672408"/>
          </a:xfrm>
        </p:spPr>
        <p:txBody>
          <a:bodyPr>
            <a:normAutofit lnSpcReduction="10000"/>
          </a:bodyPr>
          <a:lstStyle/>
          <a:p>
            <a:pPr indent="0" algn="ctr">
              <a:buNone/>
            </a:pPr>
            <a:r>
              <a:rPr lang="en-US" sz="2200" dirty="0" smtClean="0"/>
              <a:t>“Lord, what fools these mortals be” (3.2.115)</a:t>
            </a:r>
          </a:p>
          <a:p>
            <a:pPr indent="0">
              <a:buNone/>
            </a:pPr>
            <a:r>
              <a:rPr lang="en-US" sz="2200" dirty="0" smtClean="0"/>
              <a:t>These lines are spoken by Puck and are meant to help us remember the hapless workers that were just preparing their play. Now Puck and Oberon are watching over the four lovers as the scene plays out. How do the four lovers compare to the mechanicals? What is Shakespeare saying here? How can our private tragedies appear as comedies to those watching from afar?</a:t>
            </a:r>
            <a:endParaRPr lang="en-US" sz="2200" dirty="0"/>
          </a:p>
        </p:txBody>
      </p:sp>
    </p:spTree>
    <p:extLst>
      <p:ext uri="{BB962C8B-B14F-4D97-AF65-F5344CB8AC3E}">
        <p14:creationId xmlns:p14="http://schemas.microsoft.com/office/powerpoint/2010/main" val="3948452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412776"/>
            <a:ext cx="6912768" cy="685800"/>
          </a:xfrm>
        </p:spPr>
        <p:txBody>
          <a:bodyPr>
            <a:normAutofit fontScale="90000"/>
          </a:bodyPr>
          <a:lstStyle/>
          <a:p>
            <a:r>
              <a:rPr lang="en-US" dirty="0" smtClean="0"/>
              <a:t>Helena’s Monologue (3.2.193-220)</a:t>
            </a:r>
            <a:endParaRPr lang="en-US" dirty="0"/>
          </a:p>
        </p:txBody>
      </p:sp>
      <p:sp>
        <p:nvSpPr>
          <p:cNvPr id="3" name="Content Placeholder 2"/>
          <p:cNvSpPr>
            <a:spLocks noGrp="1"/>
          </p:cNvSpPr>
          <p:nvPr>
            <p:ph idx="1"/>
          </p:nvPr>
        </p:nvSpPr>
        <p:spPr>
          <a:xfrm>
            <a:off x="899592" y="2204864"/>
            <a:ext cx="7272808" cy="3672408"/>
          </a:xfrm>
        </p:spPr>
        <p:txBody>
          <a:bodyPr>
            <a:normAutofit fontScale="92500"/>
          </a:bodyPr>
          <a:lstStyle/>
          <a:p>
            <a:pPr indent="0">
              <a:buNone/>
            </a:pPr>
            <a:r>
              <a:rPr lang="en-US" dirty="0" smtClean="0"/>
              <a:t>	</a:t>
            </a:r>
            <a:r>
              <a:rPr lang="en-US" sz="2200" dirty="0" smtClean="0"/>
              <a:t>Helena gives a touching description of how close she and Hermia were when they were young, comparing them to divine creators, but also to two halves of a coat of arms, sharing hands, sides, voices, and minds.</a:t>
            </a:r>
          </a:p>
          <a:p>
            <a:pPr indent="0">
              <a:buNone/>
            </a:pPr>
            <a:r>
              <a:rPr lang="en-US" sz="2200" dirty="0" smtClean="0"/>
              <a:t>	It sounds lovely – or does it? Think back to when Helena was moaning that she wanted to trade places with Hermia earlier. Do you see a pattern? Is it healthy to lose yourself in another person like this?</a:t>
            </a:r>
            <a:endParaRPr lang="en-US" sz="2200" dirty="0"/>
          </a:p>
        </p:txBody>
      </p:sp>
    </p:spTree>
    <p:extLst>
      <p:ext uri="{BB962C8B-B14F-4D97-AF65-F5344CB8AC3E}">
        <p14:creationId xmlns:p14="http://schemas.microsoft.com/office/powerpoint/2010/main" val="2325223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to Know</a:t>
            </a:r>
            <a:endParaRPr lang="en-US" dirty="0"/>
          </a:p>
        </p:txBody>
      </p:sp>
      <p:sp>
        <p:nvSpPr>
          <p:cNvPr id="3" name="Content Placeholder 2"/>
          <p:cNvSpPr>
            <a:spLocks noGrp="1"/>
          </p:cNvSpPr>
          <p:nvPr>
            <p:ph idx="1"/>
          </p:nvPr>
        </p:nvSpPr>
        <p:spPr>
          <a:xfrm>
            <a:off x="899592" y="2132856"/>
            <a:ext cx="7200800" cy="3888432"/>
          </a:xfrm>
        </p:spPr>
        <p:txBody>
          <a:bodyPr>
            <a:normAutofit/>
          </a:bodyPr>
          <a:lstStyle/>
          <a:p>
            <a:pPr indent="0" algn="ctr">
              <a:buNone/>
            </a:pPr>
            <a:r>
              <a:rPr lang="en-US" sz="2200" dirty="0" smtClean="0"/>
              <a:t>“But we are spirits of another sort” (3.2.402)</a:t>
            </a:r>
          </a:p>
          <a:p>
            <a:pPr indent="0">
              <a:buNone/>
            </a:pPr>
            <a:r>
              <a:rPr lang="en-US" sz="2200" dirty="0" smtClean="0"/>
              <a:t>Oberon clearly means that they are good fairies not evil spirits in this line. They stand in the light where as evil spirits haunt the dark. He appears to be assuring us that he has good intentions.</a:t>
            </a:r>
          </a:p>
          <a:p>
            <a:pPr indent="0">
              <a:buNone/>
            </a:pPr>
            <a:r>
              <a:rPr lang="en-US" sz="2200" dirty="0" smtClean="0"/>
              <a:t>Is Oberon really that good of a fairy? Does he really understand the mortals he is dealing with? By applying these potions, is he helping them, or messing things up?</a:t>
            </a:r>
            <a:endParaRPr lang="en-US" sz="2200" dirty="0"/>
          </a:p>
        </p:txBody>
      </p:sp>
    </p:spTree>
    <p:extLst>
      <p:ext uri="{BB962C8B-B14F-4D97-AF65-F5344CB8AC3E}">
        <p14:creationId xmlns:p14="http://schemas.microsoft.com/office/powerpoint/2010/main" val="1903828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Shakespeare’s Comedies</a:t>
            </a:r>
            <a:endParaRPr lang="en-CA" dirty="0"/>
          </a:p>
        </p:txBody>
      </p:sp>
      <p:sp>
        <p:nvSpPr>
          <p:cNvPr id="3" name="Content Placeholder 2"/>
          <p:cNvSpPr>
            <a:spLocks noGrp="1"/>
          </p:cNvSpPr>
          <p:nvPr>
            <p:ph idx="1"/>
          </p:nvPr>
        </p:nvSpPr>
        <p:spPr>
          <a:xfrm>
            <a:off x="827584" y="2438400"/>
            <a:ext cx="7416824" cy="3438872"/>
          </a:xfrm>
        </p:spPr>
        <p:txBody>
          <a:bodyPr>
            <a:normAutofit/>
          </a:bodyPr>
          <a:lstStyle/>
          <a:p>
            <a:r>
              <a:rPr lang="en-CA" sz="2000" dirty="0" smtClean="0"/>
              <a:t>One-third of Shakespeare’s plays are classified as comedies. </a:t>
            </a:r>
            <a:endParaRPr lang="en-CA" sz="2000" dirty="0"/>
          </a:p>
          <a:p>
            <a:r>
              <a:rPr lang="en-CA" sz="2000" dirty="0" smtClean="0"/>
              <a:t>Comedies from the Elizabethan era are not the same as today’s comedies. Essentially, comedies in Shakespeare’s play are those that end with a happy ending with the characters in the play remaining alive.</a:t>
            </a:r>
          </a:p>
          <a:p>
            <a:r>
              <a:rPr lang="en-CA" sz="2000" i="1" dirty="0" smtClean="0"/>
              <a:t>Midsummer’s Night Dream</a:t>
            </a:r>
            <a:r>
              <a:rPr lang="en-CA" sz="2000" dirty="0" smtClean="0"/>
              <a:t> is a comedy that deals with the themes of illusion versus reality, love, and friendship that ends with the lovers happily ever after.</a:t>
            </a:r>
            <a:endParaRPr lang="en-CA" sz="2000" i="1" dirty="0"/>
          </a:p>
        </p:txBody>
      </p:sp>
    </p:spTree>
    <p:extLst>
      <p:ext uri="{BB962C8B-B14F-4D97-AF65-F5344CB8AC3E}">
        <p14:creationId xmlns:p14="http://schemas.microsoft.com/office/powerpoint/2010/main" val="2892884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Greek and English Influence</a:t>
            </a:r>
            <a:endParaRPr lang="en-CA" dirty="0"/>
          </a:p>
        </p:txBody>
      </p:sp>
      <p:sp>
        <p:nvSpPr>
          <p:cNvPr id="3" name="Content Placeholder 2"/>
          <p:cNvSpPr>
            <a:spLocks noGrp="1"/>
          </p:cNvSpPr>
          <p:nvPr>
            <p:ph idx="1"/>
          </p:nvPr>
        </p:nvSpPr>
        <p:spPr>
          <a:xfrm>
            <a:off x="899592" y="2132856"/>
            <a:ext cx="7272808" cy="3366864"/>
          </a:xfrm>
        </p:spPr>
        <p:txBody>
          <a:bodyPr>
            <a:noAutofit/>
          </a:bodyPr>
          <a:lstStyle/>
          <a:p>
            <a:pPr marL="0" lvl="1" indent="-274320">
              <a:lnSpc>
                <a:spcPct val="150000"/>
              </a:lnSpc>
              <a:buFont typeface="Wingdings" pitchFamily="2" charset="2"/>
              <a:buChar char="v"/>
            </a:pPr>
            <a:r>
              <a:rPr lang="en-CA" sz="2200" dirty="0"/>
              <a:t>Greek Influence – The play itself is set in ancient Athens, Greece. We are entreated into this world through the laws, legends and heroes of this world (Athenian law, Theseus and Hippolyta)</a:t>
            </a:r>
          </a:p>
          <a:p>
            <a:r>
              <a:rPr lang="en-CA" sz="2200" dirty="0" smtClean="0"/>
              <a:t>English Influence – The play is intertwined with the quarrel of Oberon and Titania, King and Queen of the English fairies whom rule over Avalon resting place of King Arthur.</a:t>
            </a:r>
            <a:endParaRPr lang="en-CA" sz="2200" dirty="0"/>
          </a:p>
        </p:txBody>
      </p:sp>
    </p:spTree>
    <p:extLst>
      <p:ext uri="{BB962C8B-B14F-4D97-AF65-F5344CB8AC3E}">
        <p14:creationId xmlns:p14="http://schemas.microsoft.com/office/powerpoint/2010/main" val="3951332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Theseus and Hippolyta</a:t>
            </a:r>
            <a:endParaRPr lang="en-CA" dirty="0"/>
          </a:p>
        </p:txBody>
      </p:sp>
      <p:sp>
        <p:nvSpPr>
          <p:cNvPr id="3" name="Content Placeholder 2"/>
          <p:cNvSpPr>
            <a:spLocks noGrp="1"/>
          </p:cNvSpPr>
          <p:nvPr>
            <p:ph idx="1"/>
          </p:nvPr>
        </p:nvSpPr>
        <p:spPr>
          <a:xfrm>
            <a:off x="755576" y="2204864"/>
            <a:ext cx="7488832" cy="3528392"/>
          </a:xfrm>
        </p:spPr>
        <p:txBody>
          <a:bodyPr>
            <a:normAutofit fontScale="92500" lnSpcReduction="20000"/>
          </a:bodyPr>
          <a:lstStyle/>
          <a:p>
            <a:r>
              <a:rPr lang="en-CA" dirty="0" smtClean="0"/>
              <a:t>In Greek legends, Theseus was the hero that beat the Minotaur in the labyrinth on the island of Crete. Upon becoming King of Athens he sought a bride that would be worthy of being his queen. He set his eyes on Hippolyta, the daughter of Ares (god of war) and queen of the Amazons. </a:t>
            </a:r>
          </a:p>
          <a:p>
            <a:r>
              <a:rPr lang="en-CA" dirty="0" smtClean="0"/>
              <a:t>Upon arriving on the Amazonian island, Theseus was welcomed and the Amazons held a party for him and his crew. During the celebrations, Theseus proposed to Hippolyta but she refused to marry and become subservient to a male. Theseus, not liking this turn of events, decided to kidnap Hippolyta and force her to marry him. Days later, Theseus and his friend kidnapped Hippolyta in the night and sailed away believing that the Amazons would not come after him.</a:t>
            </a:r>
            <a:endParaRPr lang="en-CA" dirty="0"/>
          </a:p>
        </p:txBody>
      </p:sp>
    </p:spTree>
    <p:extLst>
      <p:ext uri="{BB962C8B-B14F-4D97-AF65-F5344CB8AC3E}">
        <p14:creationId xmlns:p14="http://schemas.microsoft.com/office/powerpoint/2010/main" val="312450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Theseus and Hippolyta (continued)</a:t>
            </a:r>
            <a:endParaRPr lang="en-CA" dirty="0"/>
          </a:p>
        </p:txBody>
      </p:sp>
      <p:sp>
        <p:nvSpPr>
          <p:cNvPr id="3" name="Content Placeholder 2"/>
          <p:cNvSpPr>
            <a:spLocks noGrp="1"/>
          </p:cNvSpPr>
          <p:nvPr>
            <p:ph idx="1"/>
          </p:nvPr>
        </p:nvSpPr>
        <p:spPr>
          <a:xfrm>
            <a:off x="1043608" y="2204864"/>
            <a:ext cx="7200800" cy="3528392"/>
          </a:xfrm>
        </p:spPr>
        <p:txBody>
          <a:bodyPr>
            <a:normAutofit/>
          </a:bodyPr>
          <a:lstStyle/>
          <a:p>
            <a:r>
              <a:rPr lang="en-CA" dirty="0" smtClean="0"/>
              <a:t>Upon awakening and finding their queen taken, the Amazons</a:t>
            </a:r>
            <a:r>
              <a:rPr lang="en-CA" dirty="0"/>
              <a:t> </a:t>
            </a:r>
            <a:r>
              <a:rPr lang="en-CA" dirty="0" smtClean="0"/>
              <a:t>quickly sailed after Theseus and made it to Athens the night prior to the wedding  to save their queen from a forced marriage. After rescuing Hippolyta, the Amazons swiftly fled Athens to return to their island where they become wary of strangers and visitors from that point on. </a:t>
            </a:r>
          </a:p>
          <a:p>
            <a:r>
              <a:rPr lang="en-CA" dirty="0" smtClean="0"/>
              <a:t>Upon awakening the next morning, Theseus went to wake his soon-to-be-bride and was shocked to find her gone. Instead of seeking to kidnap and force Hippolyta to marry him again, Theseus set his eyes on Helen of Troy. </a:t>
            </a:r>
            <a:endParaRPr lang="en-CA" dirty="0"/>
          </a:p>
        </p:txBody>
      </p:sp>
    </p:spTree>
    <p:extLst>
      <p:ext uri="{BB962C8B-B14F-4D97-AF65-F5344CB8AC3E}">
        <p14:creationId xmlns:p14="http://schemas.microsoft.com/office/powerpoint/2010/main" val="3876550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295400"/>
            <a:ext cx="6984776" cy="685800"/>
          </a:xfrm>
        </p:spPr>
        <p:txBody>
          <a:bodyPr>
            <a:normAutofit fontScale="90000"/>
          </a:bodyPr>
          <a:lstStyle/>
          <a:p>
            <a:r>
              <a:rPr lang="en-CA" sz="3100" dirty="0" smtClean="0"/>
              <a:t>How is this Different from Shakespeare’s Version</a:t>
            </a:r>
            <a:r>
              <a:rPr lang="en-CA" dirty="0" smtClean="0"/>
              <a:t>?</a:t>
            </a:r>
            <a:endParaRPr lang="en-CA" dirty="0"/>
          </a:p>
        </p:txBody>
      </p:sp>
      <p:sp>
        <p:nvSpPr>
          <p:cNvPr id="3" name="Content Placeholder 2"/>
          <p:cNvSpPr>
            <a:spLocks noGrp="1"/>
          </p:cNvSpPr>
          <p:nvPr>
            <p:ph idx="1"/>
          </p:nvPr>
        </p:nvSpPr>
        <p:spPr/>
        <p:txBody>
          <a:bodyPr/>
          <a:lstStyle/>
          <a:p>
            <a:r>
              <a:rPr lang="en-CA" dirty="0" smtClean="0"/>
              <a:t>In Shakespeare’s </a:t>
            </a:r>
            <a:r>
              <a:rPr lang="en-CA" i="1" dirty="0" smtClean="0"/>
              <a:t>Midsummer’s Night Dream</a:t>
            </a:r>
            <a:r>
              <a:rPr lang="en-CA" dirty="0" smtClean="0"/>
              <a:t>, Hippolyta is not portrayed as the fierce, battled trained female warrior but as a female that is contently won over by Theseus and happily willing to marry him.</a:t>
            </a:r>
          </a:p>
          <a:p>
            <a:r>
              <a:rPr lang="en-CA" dirty="0" smtClean="0"/>
              <a:t>Why did Shakespeare choose to do this to the Amazonian queen?</a:t>
            </a:r>
            <a:endParaRPr lang="en-CA" dirty="0"/>
          </a:p>
        </p:txBody>
      </p:sp>
    </p:spTree>
    <p:extLst>
      <p:ext uri="{BB962C8B-B14F-4D97-AF65-F5344CB8AC3E}">
        <p14:creationId xmlns:p14="http://schemas.microsoft.com/office/powerpoint/2010/main" val="19196206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583</TotalTime>
  <Words>2876</Words>
  <Application>Microsoft Office PowerPoint</Application>
  <PresentationFormat>On-screen Show (4:3)</PresentationFormat>
  <Paragraphs>264</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Garamond</vt:lpstr>
      <vt:lpstr>Wingdings</vt:lpstr>
      <vt:lpstr>Couture</vt:lpstr>
      <vt:lpstr>Midsummer’s Night Dream</vt:lpstr>
      <vt:lpstr>Why study Shakespeare?</vt:lpstr>
      <vt:lpstr>Who is Shakespeare?</vt:lpstr>
      <vt:lpstr>What Style Did he uSe?</vt:lpstr>
      <vt:lpstr>Shakespeare’s Comedies</vt:lpstr>
      <vt:lpstr>Greek and English Influence</vt:lpstr>
      <vt:lpstr>Theseus and Hippolyta</vt:lpstr>
      <vt:lpstr>Theseus and Hippolyta (continued)</vt:lpstr>
      <vt:lpstr>How is this Different from Shakespeare’s Version?</vt:lpstr>
      <vt:lpstr>Pyramus and Thisbe</vt:lpstr>
      <vt:lpstr>Title of the Play</vt:lpstr>
      <vt:lpstr>Sources of the Play</vt:lpstr>
      <vt:lpstr>Plot Lines</vt:lpstr>
      <vt:lpstr>Setting</vt:lpstr>
      <vt:lpstr>Motifs</vt:lpstr>
      <vt:lpstr>Main Human Characters</vt:lpstr>
      <vt:lpstr>Main Fairy Characters</vt:lpstr>
      <vt:lpstr>Performers</vt:lpstr>
      <vt:lpstr>Big Questions</vt:lpstr>
      <vt:lpstr>What are the Barriers to Love?</vt:lpstr>
      <vt:lpstr>Choosing a Role</vt:lpstr>
      <vt:lpstr>PowerPoint Presentation</vt:lpstr>
      <vt:lpstr>Character Traits Chart</vt:lpstr>
      <vt:lpstr>English vs. Greek</vt:lpstr>
      <vt:lpstr>Definitions</vt:lpstr>
      <vt:lpstr>Act One, Scene One</vt:lpstr>
      <vt:lpstr>Important Things to Think About in this Scene</vt:lpstr>
      <vt:lpstr>Quotes to Know</vt:lpstr>
      <vt:lpstr>Literary Devices in this Scene</vt:lpstr>
      <vt:lpstr>Act One, Scene Two</vt:lpstr>
      <vt:lpstr>Literary Devices</vt:lpstr>
      <vt:lpstr>Act Two, Scene One</vt:lpstr>
      <vt:lpstr>Act Two, Scene One (continued)</vt:lpstr>
      <vt:lpstr>Quotes to Know</vt:lpstr>
      <vt:lpstr>Literary Devices</vt:lpstr>
      <vt:lpstr>Irony</vt:lpstr>
      <vt:lpstr>Act Two, Scene Two</vt:lpstr>
      <vt:lpstr>Quotes to Know</vt:lpstr>
      <vt:lpstr>Literary Devices</vt:lpstr>
      <vt:lpstr>Remember when …</vt:lpstr>
      <vt:lpstr>Act Three, Scene One</vt:lpstr>
      <vt:lpstr>Act Three, Scene One (continued)</vt:lpstr>
      <vt:lpstr>Quote to Know</vt:lpstr>
      <vt:lpstr>Act Three, Scene Two Total Chaos</vt:lpstr>
      <vt:lpstr>Act Three, Scene Two</vt:lpstr>
      <vt:lpstr>Quotes to Know</vt:lpstr>
      <vt:lpstr>Helena’s Monologue (3.2.193-220)</vt:lpstr>
      <vt:lpstr>Quotes to Know</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Midsummer’s Night Dream</dc:title>
  <dc:creator>AGibson</dc:creator>
  <cp:lastModifiedBy>letsell</cp:lastModifiedBy>
  <cp:revision>51</cp:revision>
  <dcterms:created xsi:type="dcterms:W3CDTF">2016-02-14T17:45:54Z</dcterms:created>
  <dcterms:modified xsi:type="dcterms:W3CDTF">2016-03-09T19:33:51Z</dcterms:modified>
</cp:coreProperties>
</file>