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70" r:id="rId5"/>
    <p:sldId id="259" r:id="rId6"/>
    <p:sldId id="260" r:id="rId7"/>
    <p:sldId id="261" r:id="rId8"/>
    <p:sldId id="262" r:id="rId9"/>
    <p:sldId id="263" r:id="rId10"/>
    <p:sldId id="258"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10/6/2014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10/6/2014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rriam-webster.com/dictionary/totall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liffsnotes.com/literature/a/animal-farm/~/link.aspx?_id=B2C6E7DE186E456B8A969E73C284A1B3&amp;_z=z" TargetMode="External"/><Relationship Id="rId2" Type="http://schemas.openxmlformats.org/officeDocument/2006/relationships/hyperlink" Target="http://www.cliffsnotes.com/literature/a/animal-farm/~/link.aspx?_id=2627C5A824074193BB768CE177281A8D&amp;_z=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liffsnotes.com/literature/a/animal-farm/~/link.aspx?_id=BFE2BC05D297416FAF4335E187DE90AE&amp;_z=z" TargetMode="External"/><Relationship Id="rId2" Type="http://schemas.openxmlformats.org/officeDocument/2006/relationships/hyperlink" Target="http://www.cliffsnotes.com/literature/a/animal-farm/~/link.aspx?_id=9AD3FC1321264937A380ECFDB3763CD6&amp;_z=z" TargetMode="External"/><Relationship Id="rId1" Type="http://schemas.openxmlformats.org/officeDocument/2006/relationships/slideLayout" Target="../slideLayouts/slideLayout2.xml"/><Relationship Id="rId4" Type="http://schemas.openxmlformats.org/officeDocument/2006/relationships/hyperlink" Target="http://www.cliffsnotes.com/literature/a/animal-farm/~/link.aspx?_id=5E5B7BF6953F481CA2E4A33921A2A8B8&amp;_z=z"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cliffsnotes.com/literature/a/animal-farm/~/link.aspx?_id=1CB7364FA98C49CFA1F072F4D244475F&amp;_z=z" TargetMode="External"/><Relationship Id="rId2" Type="http://schemas.openxmlformats.org/officeDocument/2006/relationships/hyperlink" Target="http://www.cliffsnotes.com/literature/a/animal-farm/~/link.aspx?_id=7CB6B4995FB2483187071FCF06AA27A9&amp;_z=z" TargetMode="External"/><Relationship Id="rId1" Type="http://schemas.openxmlformats.org/officeDocument/2006/relationships/slideLayout" Target="../slideLayouts/slideLayout2.xml"/><Relationship Id="rId4" Type="http://schemas.openxmlformats.org/officeDocument/2006/relationships/hyperlink" Target="http://www.cliffsnotes.com/literature/a/animal-farm/~/link.aspx?_id=820FD51758E940399F18FD60C450C6AB&amp;_z=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liffsnotes.com/literature/a/animal-farm/~/link.aspx?_id=4AAE89BF6C0341DAB3F1078C36D80354&amp;_z=z" TargetMode="External"/><Relationship Id="rId2" Type="http://schemas.openxmlformats.org/officeDocument/2006/relationships/hyperlink" Target="http://www.cliffsnotes.com/literature/a/animal-farm/~/link.aspx?_id=93037DC8BC3B4B2C90AEF58A22BCD385&amp;_z=z" TargetMode="External"/><Relationship Id="rId1" Type="http://schemas.openxmlformats.org/officeDocument/2006/relationships/slideLayout" Target="../slideLayouts/slideLayout2.xml"/><Relationship Id="rId4" Type="http://schemas.openxmlformats.org/officeDocument/2006/relationships/hyperlink" Target="http://www.cliffsnotes.com/literature/a/animal-farm/~/link.aspx?_id=54B00B62C9484EF68C3E6A60AE7B30C0&amp;_z=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 Farm- English 1201</a:t>
            </a:r>
            <a:endParaRPr lang="en-US" dirty="0"/>
          </a:p>
        </p:txBody>
      </p:sp>
      <p:sp>
        <p:nvSpPr>
          <p:cNvPr id="3" name="Subtitle 2"/>
          <p:cNvSpPr>
            <a:spLocks noGrp="1"/>
          </p:cNvSpPr>
          <p:nvPr>
            <p:ph type="subTitle" idx="1"/>
          </p:nvPr>
        </p:nvSpPr>
        <p:spPr/>
        <p:txBody>
          <a:bodyPr/>
          <a:lstStyle/>
          <a:p>
            <a:r>
              <a:rPr lang="en-US" dirty="0" smtClean="0"/>
              <a:t>Mrs. </a:t>
            </a:r>
            <a:r>
              <a:rPr lang="en-US" smtClean="0"/>
              <a:t>Etsell</a:t>
            </a:r>
            <a:endParaRPr lang="en-US"/>
          </a:p>
        </p:txBody>
      </p:sp>
    </p:spTree>
    <p:extLst>
      <p:ext uri="{BB962C8B-B14F-4D97-AF65-F5344CB8AC3E}">
        <p14:creationId xmlns:p14="http://schemas.microsoft.com/office/powerpoint/2010/main" val="3897979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138373"/>
            <a:ext cx="9613861" cy="508013"/>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320" y="138374"/>
            <a:ext cx="10796977" cy="6609268"/>
          </a:xfrm>
        </p:spPr>
      </p:pic>
    </p:spTree>
    <p:extLst>
      <p:ext uri="{BB962C8B-B14F-4D97-AF65-F5344CB8AC3E}">
        <p14:creationId xmlns:p14="http://schemas.microsoft.com/office/powerpoint/2010/main" val="195292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normAutofit/>
          </a:bodyPr>
          <a:lstStyle/>
          <a:p>
            <a:r>
              <a:rPr lang="en-US" sz="4000" dirty="0"/>
              <a:t>Themes are the fundamental and often universal ideas explored in a literary work.</a:t>
            </a:r>
          </a:p>
        </p:txBody>
      </p:sp>
    </p:spTree>
    <p:extLst>
      <p:ext uri="{BB962C8B-B14F-4D97-AF65-F5344CB8AC3E}">
        <p14:creationId xmlns:p14="http://schemas.microsoft.com/office/powerpoint/2010/main" val="321785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t>The Corruption of Socialist Ideals in the Soviet Union</a:t>
            </a:r>
          </a:p>
          <a:p>
            <a:r>
              <a:rPr lang="en-US" i="1" dirty="0"/>
              <a:t>Animal Farm</a:t>
            </a:r>
            <a:r>
              <a:rPr lang="en-US" dirty="0"/>
              <a:t> is most famous in the West as a stinging critique of the history and rhetoric of the Russian Revolution. Retelling the story of the emergence and development of Soviet communism in the form of an animal fable, </a:t>
            </a:r>
            <a:r>
              <a:rPr lang="en-US" i="1" dirty="0"/>
              <a:t>Animal Farm</a:t>
            </a:r>
            <a:r>
              <a:rPr lang="en-US" dirty="0"/>
              <a:t> allegorizes the rise to power of the dictator Joseph Stalin</a:t>
            </a:r>
          </a:p>
          <a:p>
            <a:endParaRPr lang="en-US" dirty="0"/>
          </a:p>
        </p:txBody>
      </p:sp>
    </p:spTree>
    <p:extLst>
      <p:ext uri="{BB962C8B-B14F-4D97-AF65-F5344CB8AC3E}">
        <p14:creationId xmlns:p14="http://schemas.microsoft.com/office/powerpoint/2010/main" val="3112023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The Societal Tendency Toward Class Stratification</a:t>
            </a:r>
          </a:p>
          <a:p>
            <a:r>
              <a:rPr lang="en-US" i="1" dirty="0"/>
              <a:t>Animal Farm</a:t>
            </a:r>
            <a:r>
              <a:rPr lang="en-US" dirty="0"/>
              <a:t> offers commentary on the development of class tyranny and the human tendency to maintain and reestablish class structures even in societies that allegedly stand for total equality. The novella illustrates how classes that are initially unified in the face of a common enemy, as the animals are against the humans, may become internally divided when that enemy is eliminated.</a:t>
            </a:r>
          </a:p>
          <a:p>
            <a:endParaRPr lang="en-US" dirty="0"/>
          </a:p>
        </p:txBody>
      </p:sp>
    </p:spTree>
    <p:extLst>
      <p:ext uri="{BB962C8B-B14F-4D97-AF65-F5344CB8AC3E}">
        <p14:creationId xmlns:p14="http://schemas.microsoft.com/office/powerpoint/2010/main" val="1221341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u="sng" dirty="0"/>
              <a:t>The Danger of a Naïve Working Class</a:t>
            </a:r>
          </a:p>
          <a:p>
            <a:r>
              <a:rPr lang="en-US" dirty="0"/>
              <a:t>One of the novella’s most impressive accomplishments is its portrayal not just of the figures in power but also of the oppressed people themselves. </a:t>
            </a:r>
            <a:r>
              <a:rPr lang="en-US" i="1" dirty="0"/>
              <a:t>Animal Farm </a:t>
            </a:r>
            <a:r>
              <a:rPr lang="en-US" dirty="0"/>
              <a:t>is not told from the perspective of any particular character, though occasionally it does slip into Clover’s consciousness. Rather, the story is told from the perspective of the common animals as a whole. Gullible, loyal, and hardworking, these animals give Orwell a chance to sketch how situations of oppression arise not only from the motives and tactics of the oppressors but also from the naïveté of the oppressed, who are not necessarily in a position to be better educated or informed.</a:t>
            </a:r>
          </a:p>
          <a:p>
            <a:endParaRPr lang="en-US" dirty="0"/>
          </a:p>
        </p:txBody>
      </p:sp>
    </p:spTree>
    <p:extLst>
      <p:ext uri="{BB962C8B-B14F-4D97-AF65-F5344CB8AC3E}">
        <p14:creationId xmlns:p14="http://schemas.microsoft.com/office/powerpoint/2010/main" val="3578245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t>The Abuse of Language as Instrumental to the Abuse of Power</a:t>
            </a:r>
          </a:p>
          <a:p>
            <a:r>
              <a:rPr lang="en-US" dirty="0"/>
              <a:t>One of Orwell’s central concerns, both in </a:t>
            </a:r>
            <a:r>
              <a:rPr lang="en-US" i="1" dirty="0"/>
              <a:t>Animal Farm</a:t>
            </a:r>
            <a:r>
              <a:rPr lang="en-US" dirty="0"/>
              <a:t> and in </a:t>
            </a:r>
            <a:r>
              <a:rPr lang="en-US" i="1" dirty="0"/>
              <a:t>1984, </a:t>
            </a:r>
            <a:r>
              <a:rPr lang="en-US" dirty="0"/>
              <a:t>is the way in which language can be manipulated as an instrument of control. In </a:t>
            </a:r>
            <a:r>
              <a:rPr lang="en-US" i="1" dirty="0"/>
              <a:t>Animal Farm, </a:t>
            </a:r>
            <a:r>
              <a:rPr lang="en-US" dirty="0"/>
              <a:t>the pigs gradually twist and distort a rhetoric of socialist revolution to justify their behavior and to keep the other animals in the dark. The animals heartily embrace Major’s visionary ideal of socialism, but after Major dies, the pigs gradually twist the meaning of his words. As a result, the other animals seem unable to oppose the pigs without also opposing the ideals of the Rebellion</a:t>
            </a:r>
          </a:p>
          <a:p>
            <a:endParaRPr lang="en-US" dirty="0"/>
          </a:p>
        </p:txBody>
      </p:sp>
    </p:spTree>
    <p:extLst>
      <p:ext uri="{BB962C8B-B14F-4D97-AF65-F5344CB8AC3E}">
        <p14:creationId xmlns:p14="http://schemas.microsoft.com/office/powerpoint/2010/main" val="259505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Farm- George Orwell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9002" y="1692276"/>
            <a:ext cx="5430055" cy="4715690"/>
          </a:xfrm>
        </p:spPr>
      </p:pic>
    </p:spTree>
    <p:extLst>
      <p:ext uri="{BB962C8B-B14F-4D97-AF65-F5344CB8AC3E}">
        <p14:creationId xmlns:p14="http://schemas.microsoft.com/office/powerpoint/2010/main" val="334536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Totalitarianism </a:t>
            </a:r>
            <a:endParaRPr lang="en-US" dirty="0"/>
          </a:p>
        </p:txBody>
      </p:sp>
      <p:sp>
        <p:nvSpPr>
          <p:cNvPr id="3" name="Content Placeholder 2"/>
          <p:cNvSpPr>
            <a:spLocks noGrp="1"/>
          </p:cNvSpPr>
          <p:nvPr>
            <p:ph idx="1"/>
          </p:nvPr>
        </p:nvSpPr>
        <p:spPr/>
        <p:txBody>
          <a:bodyPr/>
          <a:lstStyle/>
          <a:p>
            <a:pPr fontAlgn="t"/>
            <a:r>
              <a:rPr lang="en-US" sz="3600" dirty="0"/>
              <a:t>centralized control by an autocratic </a:t>
            </a:r>
            <a:r>
              <a:rPr lang="en-US" sz="3600"/>
              <a:t>authority </a:t>
            </a:r>
            <a:endParaRPr lang="en-US" sz="3600" smtClean="0"/>
          </a:p>
          <a:p>
            <a:pPr marL="0" indent="0" fontAlgn="t">
              <a:buNone/>
            </a:pPr>
            <a:endParaRPr lang="en-US" sz="3600" dirty="0" smtClean="0"/>
          </a:p>
          <a:p>
            <a:pPr fontAlgn="t"/>
            <a:r>
              <a:rPr lang="en-US" sz="3600" dirty="0"/>
              <a:t> </a:t>
            </a:r>
            <a:r>
              <a:rPr lang="en-US" sz="3600" dirty="0" smtClean="0"/>
              <a:t>the </a:t>
            </a:r>
            <a:r>
              <a:rPr lang="en-US" sz="3600" dirty="0"/>
              <a:t>political concept that the citizen should be </a:t>
            </a:r>
            <a:r>
              <a:rPr lang="en-US" sz="3600" dirty="0">
                <a:hlinkClick r:id="rId2"/>
              </a:rPr>
              <a:t>totally</a:t>
            </a:r>
            <a:r>
              <a:rPr lang="en-US" sz="3600" dirty="0"/>
              <a:t> subject to an absolute state authority </a:t>
            </a:r>
          </a:p>
          <a:p>
            <a:endParaRPr lang="en-US" dirty="0"/>
          </a:p>
        </p:txBody>
      </p:sp>
    </p:spTree>
    <p:extLst>
      <p:ext uri="{BB962C8B-B14F-4D97-AF65-F5344CB8AC3E}">
        <p14:creationId xmlns:p14="http://schemas.microsoft.com/office/powerpoint/2010/main" val="6897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Totalitarianism</a:t>
            </a:r>
            <a:endParaRPr lang="en-US" dirty="0"/>
          </a:p>
        </p:txBody>
      </p:sp>
      <p:sp>
        <p:nvSpPr>
          <p:cNvPr id="3" name="Content Placeholder 2"/>
          <p:cNvSpPr>
            <a:spLocks noGrp="1"/>
          </p:cNvSpPr>
          <p:nvPr>
            <p:ph idx="1"/>
          </p:nvPr>
        </p:nvSpPr>
        <p:spPr/>
        <p:txBody>
          <a:bodyPr/>
          <a:lstStyle/>
          <a:p>
            <a:r>
              <a:rPr lang="en-US" dirty="0" smtClean="0"/>
              <a:t>You Tube Videos</a:t>
            </a:r>
          </a:p>
          <a:p>
            <a:endParaRPr lang="en-US" dirty="0"/>
          </a:p>
          <a:p>
            <a:r>
              <a:rPr lang="en-US" dirty="0" smtClean="0"/>
              <a:t>Lisa Ling- For National Geographic on North </a:t>
            </a:r>
            <a:r>
              <a:rPr lang="en-US" dirty="0" smtClean="0"/>
              <a:t>Korea</a:t>
            </a:r>
          </a:p>
          <a:p>
            <a:endParaRPr lang="en-US" dirty="0"/>
          </a:p>
          <a:p>
            <a:r>
              <a:rPr lang="en-US" dirty="0" smtClean="0"/>
              <a:t>BBC Documentaries on North Korea</a:t>
            </a:r>
            <a:endParaRPr lang="en-US" dirty="0"/>
          </a:p>
        </p:txBody>
      </p:sp>
    </p:spTree>
    <p:extLst>
      <p:ext uri="{BB962C8B-B14F-4D97-AF65-F5344CB8AC3E}">
        <p14:creationId xmlns:p14="http://schemas.microsoft.com/office/powerpoint/2010/main" val="3091976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Characters- Animals</a:t>
            </a:r>
            <a:endParaRPr lang="en-US" dirty="0"/>
          </a:p>
        </p:txBody>
      </p:sp>
      <p:sp>
        <p:nvSpPr>
          <p:cNvPr id="3" name="Content Placeholder 2"/>
          <p:cNvSpPr>
            <a:spLocks noGrp="1"/>
          </p:cNvSpPr>
          <p:nvPr>
            <p:ph idx="1"/>
          </p:nvPr>
        </p:nvSpPr>
        <p:spPr/>
        <p:txBody>
          <a:bodyPr>
            <a:normAutofit lnSpcReduction="10000"/>
          </a:bodyPr>
          <a:lstStyle/>
          <a:p>
            <a:r>
              <a:rPr lang="en-US" dirty="0"/>
              <a:t>The Animals</a:t>
            </a:r>
          </a:p>
          <a:p>
            <a:r>
              <a:rPr lang="en-US" b="1" dirty="0">
                <a:hlinkClick r:id="rId2"/>
              </a:rPr>
              <a:t>Major</a:t>
            </a:r>
            <a:r>
              <a:rPr lang="en-US" b="1" dirty="0"/>
              <a:t> </a:t>
            </a:r>
            <a:r>
              <a:rPr lang="en-US" dirty="0"/>
              <a:t>An old boar whose speech about the evils perpetrated by humans rouses the animals into rebelling. His philosophy concerning the tyranny of Man is named Animalism by his followers. He also teaches the song "Beasts of England" to the animals.</a:t>
            </a:r>
          </a:p>
          <a:p>
            <a:r>
              <a:rPr lang="en-US" b="1" dirty="0">
                <a:hlinkClick r:id="rId3"/>
              </a:rPr>
              <a:t>Snowball</a:t>
            </a:r>
            <a:r>
              <a:rPr lang="en-US" b="1" dirty="0"/>
              <a:t> </a:t>
            </a:r>
            <a:r>
              <a:rPr lang="en-US" dirty="0"/>
              <a:t>A boar who becomes one of the rebellion's most valuable leaders. After drawing complicated plans for the construction of a windmill, he is chased off of the farm forever by Napoleon's dogs and thereafter used as a scapegoat for the animals' troubles.</a:t>
            </a:r>
          </a:p>
          <a:p>
            <a:endParaRPr lang="en-US" dirty="0"/>
          </a:p>
        </p:txBody>
      </p:sp>
    </p:spTree>
    <p:extLst>
      <p:ext uri="{BB962C8B-B14F-4D97-AF65-F5344CB8AC3E}">
        <p14:creationId xmlns:p14="http://schemas.microsoft.com/office/powerpoint/2010/main" val="184459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Characters</a:t>
            </a:r>
            <a:endParaRPr lang="en-US" dirty="0"/>
          </a:p>
        </p:txBody>
      </p:sp>
      <p:sp>
        <p:nvSpPr>
          <p:cNvPr id="3" name="Content Placeholder 2"/>
          <p:cNvSpPr>
            <a:spLocks noGrp="1"/>
          </p:cNvSpPr>
          <p:nvPr>
            <p:ph idx="1"/>
          </p:nvPr>
        </p:nvSpPr>
        <p:spPr/>
        <p:txBody>
          <a:bodyPr>
            <a:normAutofit lnSpcReduction="10000"/>
          </a:bodyPr>
          <a:lstStyle/>
          <a:p>
            <a:r>
              <a:rPr lang="en-US" b="1" dirty="0">
                <a:hlinkClick r:id="rId2"/>
              </a:rPr>
              <a:t>Napoleon</a:t>
            </a:r>
            <a:r>
              <a:rPr lang="en-US" b="1" dirty="0"/>
              <a:t> </a:t>
            </a:r>
            <a:r>
              <a:rPr lang="en-US" dirty="0"/>
              <a:t>A boar who, with Snowball, leads the rebellion against Jones. After the rebellion's success, he systematically begins to control all aspects of the farm until he is an undisputed tyrant.</a:t>
            </a:r>
          </a:p>
          <a:p>
            <a:r>
              <a:rPr lang="en-US" b="1" dirty="0">
                <a:hlinkClick r:id="rId3"/>
              </a:rPr>
              <a:t>Squealer</a:t>
            </a:r>
            <a:r>
              <a:rPr lang="en-US" b="1" dirty="0"/>
              <a:t> </a:t>
            </a:r>
            <a:r>
              <a:rPr lang="en-US" dirty="0"/>
              <a:t>A porker pig who becomes Napoleon's mouthpiece. Throughout the novel, he displays his ability to manipulate the animals' thoughts through the use of hollow yet convincing rhetoric.</a:t>
            </a:r>
          </a:p>
          <a:p>
            <a:r>
              <a:rPr lang="en-US" b="1" dirty="0">
                <a:hlinkClick r:id="rId4"/>
              </a:rPr>
              <a:t>Boxer</a:t>
            </a:r>
            <a:r>
              <a:rPr lang="en-US" b="1" dirty="0"/>
              <a:t> </a:t>
            </a:r>
            <a:r>
              <a:rPr lang="en-US" dirty="0"/>
              <a:t>A dedicated but dimwitted horse who aids in the building of the windmill but is sold to a glue-boiler after collapsing from exhaustion.</a:t>
            </a:r>
          </a:p>
          <a:p>
            <a:endParaRPr lang="en-US" dirty="0"/>
          </a:p>
        </p:txBody>
      </p:sp>
    </p:spTree>
    <p:extLst>
      <p:ext uri="{BB962C8B-B14F-4D97-AF65-F5344CB8AC3E}">
        <p14:creationId xmlns:p14="http://schemas.microsoft.com/office/powerpoint/2010/main" val="2951142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Characters</a:t>
            </a:r>
            <a:endParaRPr lang="en-US" dirty="0"/>
          </a:p>
        </p:txBody>
      </p:sp>
      <p:sp>
        <p:nvSpPr>
          <p:cNvPr id="3" name="Content Placeholder 2"/>
          <p:cNvSpPr>
            <a:spLocks noGrp="1"/>
          </p:cNvSpPr>
          <p:nvPr>
            <p:ph idx="1"/>
          </p:nvPr>
        </p:nvSpPr>
        <p:spPr/>
        <p:txBody>
          <a:bodyPr>
            <a:normAutofit lnSpcReduction="10000"/>
          </a:bodyPr>
          <a:lstStyle/>
          <a:p>
            <a:r>
              <a:rPr lang="en-US" b="1" dirty="0">
                <a:hlinkClick r:id="rId2"/>
              </a:rPr>
              <a:t>Mollie</a:t>
            </a:r>
            <a:r>
              <a:rPr lang="en-US" b="1" dirty="0"/>
              <a:t> </a:t>
            </a:r>
            <a:r>
              <a:rPr lang="en-US" dirty="0"/>
              <a:t>A vain horse who prefers ribbons and sugar over ideas and rebellion. She is eventually lured off the farm with promises of a comfortable life.</a:t>
            </a:r>
          </a:p>
          <a:p>
            <a:r>
              <a:rPr lang="en-US" b="1" dirty="0"/>
              <a:t>Clover </a:t>
            </a:r>
            <a:r>
              <a:rPr lang="en-US" dirty="0"/>
              <a:t>A motherly horse who silently questions some of Napoleon's decisions and tries to help Boxer after his collapse.</a:t>
            </a:r>
          </a:p>
          <a:p>
            <a:r>
              <a:rPr lang="en-US" b="1" dirty="0">
                <a:hlinkClick r:id="rId3"/>
              </a:rPr>
              <a:t>Benjamin</a:t>
            </a:r>
            <a:r>
              <a:rPr lang="en-US" b="1" dirty="0"/>
              <a:t> </a:t>
            </a:r>
            <a:r>
              <a:rPr lang="en-US" dirty="0"/>
              <a:t>A cynical, pessimistic donkey who continually undercuts the animals' enthusiasm with his cryptic remark, "Donkeys live a long time."</a:t>
            </a:r>
          </a:p>
          <a:p>
            <a:r>
              <a:rPr lang="en-US" b="1" dirty="0">
                <a:hlinkClick r:id="rId4"/>
              </a:rPr>
              <a:t>Moses</a:t>
            </a:r>
            <a:r>
              <a:rPr lang="en-US" b="1" dirty="0"/>
              <a:t> </a:t>
            </a:r>
            <a:r>
              <a:rPr lang="en-US" dirty="0"/>
              <a:t>A tame raven and sometimes-pet of Jones who tells the animals stories about a paradise called </a:t>
            </a:r>
            <a:r>
              <a:rPr lang="en-US" dirty="0" err="1"/>
              <a:t>Sugarcandy</a:t>
            </a:r>
            <a:r>
              <a:rPr lang="en-US" dirty="0"/>
              <a:t> Mountain</a:t>
            </a:r>
          </a:p>
          <a:p>
            <a:endParaRPr lang="en-US" dirty="0"/>
          </a:p>
        </p:txBody>
      </p:sp>
    </p:spTree>
    <p:extLst>
      <p:ext uri="{BB962C8B-B14F-4D97-AF65-F5344CB8AC3E}">
        <p14:creationId xmlns:p14="http://schemas.microsoft.com/office/powerpoint/2010/main" val="202907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Characters</a:t>
            </a:r>
            <a:endParaRPr lang="en-US" dirty="0"/>
          </a:p>
        </p:txBody>
      </p:sp>
      <p:sp>
        <p:nvSpPr>
          <p:cNvPr id="3" name="Content Placeholder 2"/>
          <p:cNvSpPr>
            <a:spLocks noGrp="1"/>
          </p:cNvSpPr>
          <p:nvPr>
            <p:ph idx="1"/>
          </p:nvPr>
        </p:nvSpPr>
        <p:spPr/>
        <p:txBody>
          <a:bodyPr/>
          <a:lstStyle/>
          <a:p>
            <a:r>
              <a:rPr lang="en-US" b="1" dirty="0"/>
              <a:t>Bluebell, Jessie, and Pincher </a:t>
            </a:r>
            <a:r>
              <a:rPr lang="en-US" dirty="0"/>
              <a:t>Three dogs. The nine puppies born between Jessie and Bluebell are taken by Napoleon and raised to be his guard dogs.</a:t>
            </a:r>
          </a:p>
          <a:p>
            <a:endParaRPr lang="en-US" dirty="0"/>
          </a:p>
        </p:txBody>
      </p:sp>
    </p:spTree>
    <p:extLst>
      <p:ext uri="{BB962C8B-B14F-4D97-AF65-F5344CB8AC3E}">
        <p14:creationId xmlns:p14="http://schemas.microsoft.com/office/powerpoint/2010/main" val="36669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Characters- The Humans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Mr. Jones </a:t>
            </a:r>
            <a:r>
              <a:rPr lang="en-US" dirty="0"/>
              <a:t>The often-drunk owner of Manor Farm, later expelled from his land by his own animals. He dies in an inebriates' home after abandoning his hopes to reclaim his farm.</a:t>
            </a:r>
          </a:p>
          <a:p>
            <a:r>
              <a:rPr lang="en-US" b="1" dirty="0"/>
              <a:t>Mrs. Jones </a:t>
            </a:r>
            <a:r>
              <a:rPr lang="en-US" dirty="0" err="1"/>
              <a:t>Jones</a:t>
            </a:r>
            <a:r>
              <a:rPr lang="en-US" dirty="0"/>
              <a:t>' wife, who flees from the farm when the animals rebel.</a:t>
            </a:r>
          </a:p>
          <a:p>
            <a:r>
              <a:rPr lang="en-US" b="1" dirty="0"/>
              <a:t>Mr. </a:t>
            </a:r>
            <a:r>
              <a:rPr lang="en-US" b="1" dirty="0" err="1"/>
              <a:t>Whymper</a:t>
            </a:r>
            <a:r>
              <a:rPr lang="en-US" b="1" dirty="0"/>
              <a:t> </a:t>
            </a:r>
            <a:r>
              <a:rPr lang="en-US" dirty="0"/>
              <a:t>A solicitor hired by Napoleon to act as an intermediary in Animal Farm's trading with neighboring farms.</a:t>
            </a:r>
          </a:p>
          <a:p>
            <a:r>
              <a:rPr lang="en-US" b="1" dirty="0">
                <a:hlinkClick r:id="rId2"/>
              </a:rPr>
              <a:t>Mr. Pilkington</a:t>
            </a:r>
            <a:r>
              <a:rPr lang="en-US" b="1" dirty="0"/>
              <a:t> </a:t>
            </a:r>
            <a:r>
              <a:rPr lang="en-US" dirty="0"/>
              <a:t>The owner of </a:t>
            </a:r>
            <a:r>
              <a:rPr lang="en-US" dirty="0" err="1"/>
              <a:t>Foxwood</a:t>
            </a:r>
            <a:r>
              <a:rPr lang="en-US" dirty="0"/>
              <a:t>, a neighboring and neglected farm. He eventually sells some of his land to Napoleon and, in the novel's final scene, toasts to Napoleon's success.</a:t>
            </a:r>
          </a:p>
          <a:p>
            <a:r>
              <a:rPr lang="en-US" b="1" dirty="0">
                <a:hlinkClick r:id="rId3"/>
              </a:rPr>
              <a:t>Jones</a:t>
            </a:r>
            <a:r>
              <a:rPr lang="en-US" b="1" dirty="0"/>
              <a:t>; </a:t>
            </a:r>
            <a:r>
              <a:rPr lang="en-US" b="1" dirty="0">
                <a:hlinkClick r:id="rId4"/>
              </a:rPr>
              <a:t>Mr. Frederick</a:t>
            </a:r>
            <a:r>
              <a:rPr lang="en-US" b="1" dirty="0"/>
              <a:t> </a:t>
            </a:r>
            <a:r>
              <a:rPr lang="en-US" dirty="0"/>
              <a:t>An enemy of Pilkington and owner of </a:t>
            </a:r>
            <a:r>
              <a:rPr lang="en-US" dirty="0" err="1"/>
              <a:t>Pinchfield</a:t>
            </a:r>
            <a:r>
              <a:rPr lang="en-US" dirty="0"/>
              <a:t>, another neighboring farm. Known for "driving hard bargains," Frederick swindles Napoleon by buying timber from him with counterfeit money. He later tries to attack and seize Animal Farm but is defeated.</a:t>
            </a:r>
          </a:p>
          <a:p>
            <a:endParaRPr lang="en-US" dirty="0"/>
          </a:p>
        </p:txBody>
      </p:sp>
    </p:spTree>
    <p:extLst>
      <p:ext uri="{BB962C8B-B14F-4D97-AF65-F5344CB8AC3E}">
        <p14:creationId xmlns:p14="http://schemas.microsoft.com/office/powerpoint/2010/main" val="7569363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27</TotalTime>
  <Words>858</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Animal Farm- English 1201</vt:lpstr>
      <vt:lpstr>Animal Farm- George Orwell</vt:lpstr>
      <vt:lpstr>Totalitarianism </vt:lpstr>
      <vt:lpstr>Intro to Totalitarianism</vt:lpstr>
      <vt:lpstr>The Characters- Animals</vt:lpstr>
      <vt:lpstr>The Characters</vt:lpstr>
      <vt:lpstr>The Characters</vt:lpstr>
      <vt:lpstr>The Characters</vt:lpstr>
      <vt:lpstr>The Characters- The Humans</vt:lpstr>
      <vt:lpstr>PowerPoint Presentation</vt:lpstr>
      <vt:lpstr>Themes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 English 1201</dc:title>
  <dc:creator>letsell</dc:creator>
  <cp:lastModifiedBy>letsell</cp:lastModifiedBy>
  <cp:revision>7</cp:revision>
  <dcterms:created xsi:type="dcterms:W3CDTF">2014-09-19T13:33:12Z</dcterms:created>
  <dcterms:modified xsi:type="dcterms:W3CDTF">2014-10-06T13:13:02Z</dcterms:modified>
</cp:coreProperties>
</file>